
<file path=[Content_Types].xml><?xml version="1.0" encoding="utf-8"?>
<Types xmlns="http://schemas.openxmlformats.org/package/2006/content-types">
  <Default Extension="xml" ContentType="application/xml"/>
  <Default Extension="png" ContentType="image/png"/>
  <Default Extension="jp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58" r:id="rId4"/>
    <p:sldId id="260" r:id="rId5"/>
    <p:sldId id="262" r:id="rId6"/>
    <p:sldId id="261" r:id="rId7"/>
    <p:sldId id="263" r:id="rId8"/>
    <p:sldId id="268" r:id="rId9"/>
    <p:sldId id="266" r:id="rId10"/>
    <p:sldId id="267" r:id="rId11"/>
    <p:sldId id="264" r:id="rId12"/>
    <p:sldId id="265" r:id="rId13"/>
    <p:sldId id="272" r:id="rId14"/>
    <p:sldId id="270"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96"/>
    <p:restoredTop sz="85625"/>
  </p:normalViewPr>
  <p:slideViewPr>
    <p:cSldViewPr snapToGrid="0" snapToObjects="1">
      <p:cViewPr varScale="1">
        <p:scale>
          <a:sx n="81" d="100"/>
          <a:sy n="81" d="100"/>
        </p:scale>
        <p:origin x="11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1AD8B4-969D-3A4E-AA88-01A9CCE449E9}" type="datetimeFigureOut">
              <a:rPr kumimoji="1" lang="zh-CN" altLang="en-US" smtClean="0"/>
              <a:t>18/12/5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890D04-8D33-BA41-ABBA-C75A26994B0D}" type="slidenum">
              <a:rPr kumimoji="1" lang="zh-CN" altLang="en-US" smtClean="0"/>
              <a:t>‹#›</a:t>
            </a:fld>
            <a:endParaRPr kumimoji="1" lang="zh-CN" altLang="en-US"/>
          </a:p>
        </p:txBody>
      </p:sp>
    </p:spTree>
    <p:extLst>
      <p:ext uri="{BB962C8B-B14F-4D97-AF65-F5344CB8AC3E}">
        <p14:creationId xmlns:p14="http://schemas.microsoft.com/office/powerpoint/2010/main" val="4082873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Introduction</a:t>
            </a:r>
            <a:endParaRPr kumimoji="1" lang="zh-CN" altLang="en-US" dirty="0"/>
          </a:p>
        </p:txBody>
      </p:sp>
      <p:sp>
        <p:nvSpPr>
          <p:cNvPr id="4" name="灯片编号占位符 3"/>
          <p:cNvSpPr>
            <a:spLocks noGrp="1"/>
          </p:cNvSpPr>
          <p:nvPr>
            <p:ph type="sldNum" sz="quarter" idx="5"/>
          </p:nvPr>
        </p:nvSpPr>
        <p:spPr/>
        <p:txBody>
          <a:bodyPr/>
          <a:lstStyle/>
          <a:p>
            <a:fld id="{40890D04-8D33-BA41-ABBA-C75A26994B0D}" type="slidenum">
              <a:rPr kumimoji="1" lang="zh-CN" altLang="en-US" smtClean="0"/>
              <a:t>1</a:t>
            </a:fld>
            <a:endParaRPr kumimoji="1" lang="zh-CN" altLang="en-US"/>
          </a:p>
        </p:txBody>
      </p:sp>
    </p:spTree>
    <p:extLst>
      <p:ext uri="{BB962C8B-B14F-4D97-AF65-F5344CB8AC3E}">
        <p14:creationId xmlns:p14="http://schemas.microsoft.com/office/powerpoint/2010/main" val="1647532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Focus</a:t>
            </a:r>
            <a:endParaRPr kumimoji="1" lang="zh-CN" altLang="en-US" dirty="0"/>
          </a:p>
        </p:txBody>
      </p:sp>
      <p:sp>
        <p:nvSpPr>
          <p:cNvPr id="4" name="灯片编号占位符 3"/>
          <p:cNvSpPr>
            <a:spLocks noGrp="1"/>
          </p:cNvSpPr>
          <p:nvPr>
            <p:ph type="sldNum" sz="quarter" idx="5"/>
          </p:nvPr>
        </p:nvSpPr>
        <p:spPr/>
        <p:txBody>
          <a:bodyPr/>
          <a:lstStyle/>
          <a:p>
            <a:fld id="{40890D04-8D33-BA41-ABBA-C75A26994B0D}" type="slidenum">
              <a:rPr kumimoji="1" lang="zh-CN" altLang="en-US" smtClean="0"/>
              <a:t>2</a:t>
            </a:fld>
            <a:endParaRPr kumimoji="1" lang="zh-CN" altLang="en-US"/>
          </a:p>
        </p:txBody>
      </p:sp>
    </p:spTree>
    <p:extLst>
      <p:ext uri="{BB962C8B-B14F-4D97-AF65-F5344CB8AC3E}">
        <p14:creationId xmlns:p14="http://schemas.microsoft.com/office/powerpoint/2010/main" val="2122408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Data</a:t>
            </a:r>
            <a:endParaRPr kumimoji="1" lang="zh-CN" altLang="en-US" dirty="0"/>
          </a:p>
        </p:txBody>
      </p:sp>
      <p:sp>
        <p:nvSpPr>
          <p:cNvPr id="4" name="灯片编号占位符 3"/>
          <p:cNvSpPr>
            <a:spLocks noGrp="1"/>
          </p:cNvSpPr>
          <p:nvPr>
            <p:ph type="sldNum" sz="quarter" idx="5"/>
          </p:nvPr>
        </p:nvSpPr>
        <p:spPr/>
        <p:txBody>
          <a:bodyPr/>
          <a:lstStyle/>
          <a:p>
            <a:fld id="{40890D04-8D33-BA41-ABBA-C75A26994B0D}" type="slidenum">
              <a:rPr kumimoji="1" lang="zh-CN" altLang="en-US" smtClean="0"/>
              <a:t>3</a:t>
            </a:fld>
            <a:endParaRPr kumimoji="1" lang="zh-CN" altLang="en-US"/>
          </a:p>
        </p:txBody>
      </p:sp>
    </p:spTree>
    <p:extLst>
      <p:ext uri="{BB962C8B-B14F-4D97-AF65-F5344CB8AC3E}">
        <p14:creationId xmlns:p14="http://schemas.microsoft.com/office/powerpoint/2010/main" val="2755027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Data</a:t>
            </a:r>
            <a:endParaRPr kumimoji="1" lang="zh-CN" altLang="en-US" dirty="0"/>
          </a:p>
        </p:txBody>
      </p:sp>
      <p:sp>
        <p:nvSpPr>
          <p:cNvPr id="4" name="灯片编号占位符 3"/>
          <p:cNvSpPr>
            <a:spLocks noGrp="1"/>
          </p:cNvSpPr>
          <p:nvPr>
            <p:ph type="sldNum" sz="quarter" idx="5"/>
          </p:nvPr>
        </p:nvSpPr>
        <p:spPr/>
        <p:txBody>
          <a:bodyPr/>
          <a:lstStyle/>
          <a:p>
            <a:fld id="{40890D04-8D33-BA41-ABBA-C75A26994B0D}" type="slidenum">
              <a:rPr kumimoji="1" lang="zh-CN" altLang="en-US" smtClean="0"/>
              <a:t>4</a:t>
            </a:fld>
            <a:endParaRPr kumimoji="1" lang="zh-CN" altLang="en-US"/>
          </a:p>
        </p:txBody>
      </p:sp>
    </p:spTree>
    <p:extLst>
      <p:ext uri="{BB962C8B-B14F-4D97-AF65-F5344CB8AC3E}">
        <p14:creationId xmlns:p14="http://schemas.microsoft.com/office/powerpoint/2010/main" val="407248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EE9B233-1C93-C947-86D8-AD4A730D11AD}"/>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xmlns="" id="{39D87182-D00A-C242-B751-B7700AEEE4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xmlns="" id="{B3D89088-CA9A-4741-9334-DB1D8126A1A0}"/>
              </a:ext>
            </a:extLst>
          </p:cNvPr>
          <p:cNvSpPr>
            <a:spLocks noGrp="1"/>
          </p:cNvSpPr>
          <p:nvPr>
            <p:ph type="dt" sz="half" idx="10"/>
          </p:nvPr>
        </p:nvSpPr>
        <p:spPr/>
        <p:txBody>
          <a:bodyPr/>
          <a:lstStyle/>
          <a:p>
            <a:fld id="{9F5BD9FE-1EBE-EE47-99E9-145C95018E11}" type="datetimeFigureOut">
              <a:rPr kumimoji="1" lang="zh-CN" altLang="en-US" smtClean="0"/>
              <a:t>18/12/5</a:t>
            </a:fld>
            <a:endParaRPr kumimoji="1" lang="zh-CN" altLang="en-US"/>
          </a:p>
        </p:txBody>
      </p:sp>
      <p:sp>
        <p:nvSpPr>
          <p:cNvPr id="5" name="页脚占位符 4">
            <a:extLst>
              <a:ext uri="{FF2B5EF4-FFF2-40B4-BE49-F238E27FC236}">
                <a16:creationId xmlns:a16="http://schemas.microsoft.com/office/drawing/2014/main" xmlns="" id="{C754C33F-7212-F64C-93FB-16917BB0FD4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xmlns="" id="{00F96F4A-8C96-CD45-856C-72EA2128C3AE}"/>
              </a:ext>
            </a:extLst>
          </p:cNvPr>
          <p:cNvSpPr>
            <a:spLocks noGrp="1"/>
          </p:cNvSpPr>
          <p:nvPr>
            <p:ph type="sldNum" sz="quarter" idx="12"/>
          </p:nvPr>
        </p:nvSpPr>
        <p:spPr/>
        <p:txBody>
          <a:bodyPr/>
          <a:lstStyle/>
          <a:p>
            <a:fld id="{7155714B-12C3-A549-9AF8-295ECB9CC719}" type="slidenum">
              <a:rPr kumimoji="1" lang="zh-CN" altLang="en-US" smtClean="0"/>
              <a:t>‹#›</a:t>
            </a:fld>
            <a:endParaRPr kumimoji="1" lang="zh-CN" altLang="en-US"/>
          </a:p>
        </p:txBody>
      </p:sp>
    </p:spTree>
    <p:extLst>
      <p:ext uri="{BB962C8B-B14F-4D97-AF65-F5344CB8AC3E}">
        <p14:creationId xmlns:p14="http://schemas.microsoft.com/office/powerpoint/2010/main" val="389649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1776173-0DA4-1E48-90C2-3D4F79159163}"/>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xmlns="" id="{FC2BDCC7-EDE5-984C-937B-FED194F39B76}"/>
              </a:ext>
            </a:extLst>
          </p:cNvPr>
          <p:cNvSpPr>
            <a:spLocks noGrp="1"/>
          </p:cNvSpPr>
          <p:nvPr>
            <p:ph type="body" orient="vert" idx="1"/>
          </p:nvPr>
        </p:nvSpPr>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xmlns="" id="{6521AD73-B26F-844A-A458-B494FDD2F4D0}"/>
              </a:ext>
            </a:extLst>
          </p:cNvPr>
          <p:cNvSpPr>
            <a:spLocks noGrp="1"/>
          </p:cNvSpPr>
          <p:nvPr>
            <p:ph type="dt" sz="half" idx="10"/>
          </p:nvPr>
        </p:nvSpPr>
        <p:spPr/>
        <p:txBody>
          <a:bodyPr/>
          <a:lstStyle/>
          <a:p>
            <a:fld id="{9F5BD9FE-1EBE-EE47-99E9-145C95018E11}" type="datetimeFigureOut">
              <a:rPr kumimoji="1" lang="zh-CN" altLang="en-US" smtClean="0"/>
              <a:t>18/12/5</a:t>
            </a:fld>
            <a:endParaRPr kumimoji="1" lang="zh-CN" altLang="en-US"/>
          </a:p>
        </p:txBody>
      </p:sp>
      <p:sp>
        <p:nvSpPr>
          <p:cNvPr id="5" name="页脚占位符 4">
            <a:extLst>
              <a:ext uri="{FF2B5EF4-FFF2-40B4-BE49-F238E27FC236}">
                <a16:creationId xmlns:a16="http://schemas.microsoft.com/office/drawing/2014/main" xmlns="" id="{F1A9E141-5A82-C645-A4FA-BD406F5AB556}"/>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xmlns="" id="{587797B1-16AC-9E44-A80E-C9E982C51D19}"/>
              </a:ext>
            </a:extLst>
          </p:cNvPr>
          <p:cNvSpPr>
            <a:spLocks noGrp="1"/>
          </p:cNvSpPr>
          <p:nvPr>
            <p:ph type="sldNum" sz="quarter" idx="12"/>
          </p:nvPr>
        </p:nvSpPr>
        <p:spPr/>
        <p:txBody>
          <a:bodyPr/>
          <a:lstStyle/>
          <a:p>
            <a:fld id="{7155714B-12C3-A549-9AF8-295ECB9CC719}" type="slidenum">
              <a:rPr kumimoji="1" lang="zh-CN" altLang="en-US" smtClean="0"/>
              <a:t>‹#›</a:t>
            </a:fld>
            <a:endParaRPr kumimoji="1" lang="zh-CN" altLang="en-US"/>
          </a:p>
        </p:txBody>
      </p:sp>
    </p:spTree>
    <p:extLst>
      <p:ext uri="{BB962C8B-B14F-4D97-AF65-F5344CB8AC3E}">
        <p14:creationId xmlns:p14="http://schemas.microsoft.com/office/powerpoint/2010/main" val="183314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43B5250B-A252-484E-8970-06DB5DC753C8}"/>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xmlns="" id="{73A13939-74BB-A044-8F67-A6B516BCD671}"/>
              </a:ext>
            </a:extLst>
          </p:cNvPr>
          <p:cNvSpPr>
            <a:spLocks noGrp="1"/>
          </p:cNvSpPr>
          <p:nvPr>
            <p:ph type="body" orient="vert" idx="1"/>
          </p:nvPr>
        </p:nvSpPr>
        <p:spPr>
          <a:xfrm>
            <a:off x="838200" y="365125"/>
            <a:ext cx="7734300" cy="5811838"/>
          </a:xfrm>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xmlns="" id="{85A67F70-839C-494E-8B4C-811712A9EA6A}"/>
              </a:ext>
            </a:extLst>
          </p:cNvPr>
          <p:cNvSpPr>
            <a:spLocks noGrp="1"/>
          </p:cNvSpPr>
          <p:nvPr>
            <p:ph type="dt" sz="half" idx="10"/>
          </p:nvPr>
        </p:nvSpPr>
        <p:spPr/>
        <p:txBody>
          <a:bodyPr/>
          <a:lstStyle/>
          <a:p>
            <a:fld id="{9F5BD9FE-1EBE-EE47-99E9-145C95018E11}" type="datetimeFigureOut">
              <a:rPr kumimoji="1" lang="zh-CN" altLang="en-US" smtClean="0"/>
              <a:t>18/12/5</a:t>
            </a:fld>
            <a:endParaRPr kumimoji="1" lang="zh-CN" altLang="en-US"/>
          </a:p>
        </p:txBody>
      </p:sp>
      <p:sp>
        <p:nvSpPr>
          <p:cNvPr id="5" name="页脚占位符 4">
            <a:extLst>
              <a:ext uri="{FF2B5EF4-FFF2-40B4-BE49-F238E27FC236}">
                <a16:creationId xmlns:a16="http://schemas.microsoft.com/office/drawing/2014/main" xmlns="" id="{1F4747A1-8542-C044-AA80-A2C1BAEFC5F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xmlns="" id="{2187F7CE-DC94-6147-8757-8B136EEC5647}"/>
              </a:ext>
            </a:extLst>
          </p:cNvPr>
          <p:cNvSpPr>
            <a:spLocks noGrp="1"/>
          </p:cNvSpPr>
          <p:nvPr>
            <p:ph type="sldNum" sz="quarter" idx="12"/>
          </p:nvPr>
        </p:nvSpPr>
        <p:spPr/>
        <p:txBody>
          <a:bodyPr/>
          <a:lstStyle/>
          <a:p>
            <a:fld id="{7155714B-12C3-A549-9AF8-295ECB9CC719}" type="slidenum">
              <a:rPr kumimoji="1" lang="zh-CN" altLang="en-US" smtClean="0"/>
              <a:t>‹#›</a:t>
            </a:fld>
            <a:endParaRPr kumimoji="1" lang="zh-CN" altLang="en-US"/>
          </a:p>
        </p:txBody>
      </p:sp>
    </p:spTree>
    <p:extLst>
      <p:ext uri="{BB962C8B-B14F-4D97-AF65-F5344CB8AC3E}">
        <p14:creationId xmlns:p14="http://schemas.microsoft.com/office/powerpoint/2010/main" val="991018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2DAA6AF-9362-8B4D-9DB2-67BE073B922C}"/>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xmlns="" id="{BC852A31-1695-1D4B-985A-18F0EB84D6AE}"/>
              </a:ext>
            </a:extLst>
          </p:cNvPr>
          <p:cNvSpPr>
            <a:spLocks noGrp="1"/>
          </p:cNvSpPr>
          <p:nvPr>
            <p:ph idx="1"/>
          </p:nvPr>
        </p:nvSpPr>
        <p:spPr/>
        <p:txBody>
          <a:body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xmlns="" id="{E5F9068D-ED28-3B40-B253-9307A8FB1072}"/>
              </a:ext>
            </a:extLst>
          </p:cNvPr>
          <p:cNvSpPr>
            <a:spLocks noGrp="1"/>
          </p:cNvSpPr>
          <p:nvPr>
            <p:ph type="dt" sz="half" idx="10"/>
          </p:nvPr>
        </p:nvSpPr>
        <p:spPr/>
        <p:txBody>
          <a:bodyPr/>
          <a:lstStyle/>
          <a:p>
            <a:fld id="{9F5BD9FE-1EBE-EE47-99E9-145C95018E11}" type="datetimeFigureOut">
              <a:rPr kumimoji="1" lang="zh-CN" altLang="en-US" smtClean="0"/>
              <a:t>18/12/5</a:t>
            </a:fld>
            <a:endParaRPr kumimoji="1" lang="zh-CN" altLang="en-US"/>
          </a:p>
        </p:txBody>
      </p:sp>
      <p:sp>
        <p:nvSpPr>
          <p:cNvPr id="5" name="页脚占位符 4">
            <a:extLst>
              <a:ext uri="{FF2B5EF4-FFF2-40B4-BE49-F238E27FC236}">
                <a16:creationId xmlns:a16="http://schemas.microsoft.com/office/drawing/2014/main" xmlns="" id="{D7679A5D-1613-9E4E-B662-92D121D1988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xmlns="" id="{565A4F8E-C7F4-924A-B848-0ED7BF2E30D2}"/>
              </a:ext>
            </a:extLst>
          </p:cNvPr>
          <p:cNvSpPr>
            <a:spLocks noGrp="1"/>
          </p:cNvSpPr>
          <p:nvPr>
            <p:ph type="sldNum" sz="quarter" idx="12"/>
          </p:nvPr>
        </p:nvSpPr>
        <p:spPr/>
        <p:txBody>
          <a:bodyPr/>
          <a:lstStyle/>
          <a:p>
            <a:fld id="{7155714B-12C3-A549-9AF8-295ECB9CC719}" type="slidenum">
              <a:rPr kumimoji="1" lang="zh-CN" altLang="en-US" smtClean="0"/>
              <a:t>‹#›</a:t>
            </a:fld>
            <a:endParaRPr kumimoji="1" lang="zh-CN" altLang="en-US"/>
          </a:p>
        </p:txBody>
      </p:sp>
    </p:spTree>
    <p:extLst>
      <p:ext uri="{BB962C8B-B14F-4D97-AF65-F5344CB8AC3E}">
        <p14:creationId xmlns:p14="http://schemas.microsoft.com/office/powerpoint/2010/main" val="967715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18D66DF-C2AA-D04C-963B-F974E45353CF}"/>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xmlns="" id="{369195D0-4023-C74D-A7FA-2666892352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xmlns="" id="{09494966-A34B-BE41-AD03-4C4F1F5CC8C8}"/>
              </a:ext>
            </a:extLst>
          </p:cNvPr>
          <p:cNvSpPr>
            <a:spLocks noGrp="1"/>
          </p:cNvSpPr>
          <p:nvPr>
            <p:ph type="dt" sz="half" idx="10"/>
          </p:nvPr>
        </p:nvSpPr>
        <p:spPr/>
        <p:txBody>
          <a:bodyPr/>
          <a:lstStyle/>
          <a:p>
            <a:fld id="{9F5BD9FE-1EBE-EE47-99E9-145C95018E11}" type="datetimeFigureOut">
              <a:rPr kumimoji="1" lang="zh-CN" altLang="en-US" smtClean="0"/>
              <a:t>18/12/5</a:t>
            </a:fld>
            <a:endParaRPr kumimoji="1" lang="zh-CN" altLang="en-US"/>
          </a:p>
        </p:txBody>
      </p:sp>
      <p:sp>
        <p:nvSpPr>
          <p:cNvPr id="5" name="页脚占位符 4">
            <a:extLst>
              <a:ext uri="{FF2B5EF4-FFF2-40B4-BE49-F238E27FC236}">
                <a16:creationId xmlns:a16="http://schemas.microsoft.com/office/drawing/2014/main" xmlns="" id="{9739A14E-E929-0A43-93F1-4A7E2FB5D62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xmlns="" id="{1448F06E-4C09-7A4B-A765-9D226D6C24B4}"/>
              </a:ext>
            </a:extLst>
          </p:cNvPr>
          <p:cNvSpPr>
            <a:spLocks noGrp="1"/>
          </p:cNvSpPr>
          <p:nvPr>
            <p:ph type="sldNum" sz="quarter" idx="12"/>
          </p:nvPr>
        </p:nvSpPr>
        <p:spPr/>
        <p:txBody>
          <a:bodyPr/>
          <a:lstStyle/>
          <a:p>
            <a:fld id="{7155714B-12C3-A549-9AF8-295ECB9CC719}" type="slidenum">
              <a:rPr kumimoji="1" lang="zh-CN" altLang="en-US" smtClean="0"/>
              <a:t>‹#›</a:t>
            </a:fld>
            <a:endParaRPr kumimoji="1" lang="zh-CN" altLang="en-US"/>
          </a:p>
        </p:txBody>
      </p:sp>
    </p:spTree>
    <p:extLst>
      <p:ext uri="{BB962C8B-B14F-4D97-AF65-F5344CB8AC3E}">
        <p14:creationId xmlns:p14="http://schemas.microsoft.com/office/powerpoint/2010/main" val="340018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7204362-EEA0-F841-8716-821CA7F600BF}"/>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xmlns="" id="{DC53CEC7-97A3-784E-9241-9065EBD41B2C}"/>
              </a:ext>
            </a:extLst>
          </p:cNvPr>
          <p:cNvSpPr>
            <a:spLocks noGrp="1"/>
          </p:cNvSpPr>
          <p:nvPr>
            <p:ph sz="half" idx="1"/>
          </p:nvPr>
        </p:nvSpPr>
        <p:spPr>
          <a:xfrm>
            <a:off x="838200" y="1825625"/>
            <a:ext cx="5181600" cy="4351338"/>
          </a:xfrm>
        </p:spPr>
        <p:txBody>
          <a:body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xmlns="" id="{C1F68653-1AF4-F74B-9CB8-7928D4E490E2}"/>
              </a:ext>
            </a:extLst>
          </p:cNvPr>
          <p:cNvSpPr>
            <a:spLocks noGrp="1"/>
          </p:cNvSpPr>
          <p:nvPr>
            <p:ph sz="half" idx="2"/>
          </p:nvPr>
        </p:nvSpPr>
        <p:spPr>
          <a:xfrm>
            <a:off x="6172200" y="1825625"/>
            <a:ext cx="5181600" cy="4351338"/>
          </a:xfrm>
        </p:spPr>
        <p:txBody>
          <a:body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xmlns="" id="{A3D59378-3DD5-CF44-8834-1AEC6EA5A442}"/>
              </a:ext>
            </a:extLst>
          </p:cNvPr>
          <p:cNvSpPr>
            <a:spLocks noGrp="1"/>
          </p:cNvSpPr>
          <p:nvPr>
            <p:ph type="dt" sz="half" idx="10"/>
          </p:nvPr>
        </p:nvSpPr>
        <p:spPr/>
        <p:txBody>
          <a:bodyPr/>
          <a:lstStyle/>
          <a:p>
            <a:fld id="{9F5BD9FE-1EBE-EE47-99E9-145C95018E11}" type="datetimeFigureOut">
              <a:rPr kumimoji="1" lang="zh-CN" altLang="en-US" smtClean="0"/>
              <a:t>18/12/5</a:t>
            </a:fld>
            <a:endParaRPr kumimoji="1" lang="zh-CN" altLang="en-US"/>
          </a:p>
        </p:txBody>
      </p:sp>
      <p:sp>
        <p:nvSpPr>
          <p:cNvPr id="6" name="页脚占位符 5">
            <a:extLst>
              <a:ext uri="{FF2B5EF4-FFF2-40B4-BE49-F238E27FC236}">
                <a16:creationId xmlns:a16="http://schemas.microsoft.com/office/drawing/2014/main" xmlns="" id="{65B571AC-00E5-7544-B910-5E8777C2F1A3}"/>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xmlns="" id="{383F7C6F-9C3A-EA4A-B29B-D734E8577DB6}"/>
              </a:ext>
            </a:extLst>
          </p:cNvPr>
          <p:cNvSpPr>
            <a:spLocks noGrp="1"/>
          </p:cNvSpPr>
          <p:nvPr>
            <p:ph type="sldNum" sz="quarter" idx="12"/>
          </p:nvPr>
        </p:nvSpPr>
        <p:spPr/>
        <p:txBody>
          <a:bodyPr/>
          <a:lstStyle/>
          <a:p>
            <a:fld id="{7155714B-12C3-A549-9AF8-295ECB9CC719}" type="slidenum">
              <a:rPr kumimoji="1" lang="zh-CN" altLang="en-US" smtClean="0"/>
              <a:t>‹#›</a:t>
            </a:fld>
            <a:endParaRPr kumimoji="1" lang="zh-CN" altLang="en-US"/>
          </a:p>
        </p:txBody>
      </p:sp>
    </p:spTree>
    <p:extLst>
      <p:ext uri="{BB962C8B-B14F-4D97-AF65-F5344CB8AC3E}">
        <p14:creationId xmlns:p14="http://schemas.microsoft.com/office/powerpoint/2010/main" val="3824664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A32AE21-FDB2-4A41-82DD-D1F4243D3F7F}"/>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xmlns="" id="{FF7E3BE1-E71E-8B4E-A119-452BE7A2C5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xmlns="" id="{71B24590-1A38-E145-B4E0-E9D6AF6F3585}"/>
              </a:ext>
            </a:extLst>
          </p:cNvPr>
          <p:cNvSpPr>
            <a:spLocks noGrp="1"/>
          </p:cNvSpPr>
          <p:nvPr>
            <p:ph sz="half" idx="2"/>
          </p:nvPr>
        </p:nvSpPr>
        <p:spPr>
          <a:xfrm>
            <a:off x="839788" y="2505075"/>
            <a:ext cx="5157787" cy="3684588"/>
          </a:xfrm>
        </p:spPr>
        <p:txBody>
          <a:bodyPr/>
          <a:lstStyle/>
          <a:p>
            <a:r>
              <a:rPr kumimoji="1" lang="zh-CN" altLang="en-US"/>
              <a:t>编辑母版文本样式
第二级
第三级
第四级
第五级</a:t>
            </a:r>
          </a:p>
        </p:txBody>
      </p:sp>
      <p:sp>
        <p:nvSpPr>
          <p:cNvPr id="5" name="文本占位符 4">
            <a:extLst>
              <a:ext uri="{FF2B5EF4-FFF2-40B4-BE49-F238E27FC236}">
                <a16:creationId xmlns:a16="http://schemas.microsoft.com/office/drawing/2014/main" xmlns="" id="{92CC34D7-1D24-D146-AE3F-5F187AB840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6" name="内容占位符 5">
            <a:extLst>
              <a:ext uri="{FF2B5EF4-FFF2-40B4-BE49-F238E27FC236}">
                <a16:creationId xmlns:a16="http://schemas.microsoft.com/office/drawing/2014/main" xmlns="" id="{57BCF8B1-A2E5-9A4D-A501-2FB4BF4035DD}"/>
              </a:ext>
            </a:extLst>
          </p:cNvPr>
          <p:cNvSpPr>
            <a:spLocks noGrp="1"/>
          </p:cNvSpPr>
          <p:nvPr>
            <p:ph sz="quarter" idx="4"/>
          </p:nvPr>
        </p:nvSpPr>
        <p:spPr>
          <a:xfrm>
            <a:off x="6172200" y="2505075"/>
            <a:ext cx="5183188" cy="3684588"/>
          </a:xfrm>
        </p:spPr>
        <p:txBody>
          <a:bodyPr/>
          <a:lstStyle/>
          <a:p>
            <a:r>
              <a:rPr kumimoji="1" lang="zh-CN" altLang="en-US"/>
              <a:t>编辑母版文本样式
第二级
第三级
第四级
第五级</a:t>
            </a:r>
          </a:p>
        </p:txBody>
      </p:sp>
      <p:sp>
        <p:nvSpPr>
          <p:cNvPr id="7" name="日期占位符 6">
            <a:extLst>
              <a:ext uri="{FF2B5EF4-FFF2-40B4-BE49-F238E27FC236}">
                <a16:creationId xmlns:a16="http://schemas.microsoft.com/office/drawing/2014/main" xmlns="" id="{F354D3F3-A215-E04E-A901-A02ED7EB2B74}"/>
              </a:ext>
            </a:extLst>
          </p:cNvPr>
          <p:cNvSpPr>
            <a:spLocks noGrp="1"/>
          </p:cNvSpPr>
          <p:nvPr>
            <p:ph type="dt" sz="half" idx="10"/>
          </p:nvPr>
        </p:nvSpPr>
        <p:spPr/>
        <p:txBody>
          <a:bodyPr/>
          <a:lstStyle/>
          <a:p>
            <a:fld id="{9F5BD9FE-1EBE-EE47-99E9-145C95018E11}" type="datetimeFigureOut">
              <a:rPr kumimoji="1" lang="zh-CN" altLang="en-US" smtClean="0"/>
              <a:t>18/12/5</a:t>
            </a:fld>
            <a:endParaRPr kumimoji="1" lang="zh-CN" altLang="en-US"/>
          </a:p>
        </p:txBody>
      </p:sp>
      <p:sp>
        <p:nvSpPr>
          <p:cNvPr id="8" name="页脚占位符 7">
            <a:extLst>
              <a:ext uri="{FF2B5EF4-FFF2-40B4-BE49-F238E27FC236}">
                <a16:creationId xmlns:a16="http://schemas.microsoft.com/office/drawing/2014/main" xmlns="" id="{9BB1DEA6-06E8-7D4F-9CD2-02FBC93283E3}"/>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xmlns="" id="{6B99320D-5708-C24D-B270-A0D64726BC4B}"/>
              </a:ext>
            </a:extLst>
          </p:cNvPr>
          <p:cNvSpPr>
            <a:spLocks noGrp="1"/>
          </p:cNvSpPr>
          <p:nvPr>
            <p:ph type="sldNum" sz="quarter" idx="12"/>
          </p:nvPr>
        </p:nvSpPr>
        <p:spPr/>
        <p:txBody>
          <a:bodyPr/>
          <a:lstStyle/>
          <a:p>
            <a:fld id="{7155714B-12C3-A549-9AF8-295ECB9CC719}" type="slidenum">
              <a:rPr kumimoji="1" lang="zh-CN" altLang="en-US" smtClean="0"/>
              <a:t>‹#›</a:t>
            </a:fld>
            <a:endParaRPr kumimoji="1" lang="zh-CN" altLang="en-US"/>
          </a:p>
        </p:txBody>
      </p:sp>
    </p:spTree>
    <p:extLst>
      <p:ext uri="{BB962C8B-B14F-4D97-AF65-F5344CB8AC3E}">
        <p14:creationId xmlns:p14="http://schemas.microsoft.com/office/powerpoint/2010/main" val="891509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4442387-51B6-0E42-98C5-442806C5F4E0}"/>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xmlns="" id="{0259BDF9-239B-FF4F-AEFB-25F06CA60257}"/>
              </a:ext>
            </a:extLst>
          </p:cNvPr>
          <p:cNvSpPr>
            <a:spLocks noGrp="1"/>
          </p:cNvSpPr>
          <p:nvPr>
            <p:ph type="dt" sz="half" idx="10"/>
          </p:nvPr>
        </p:nvSpPr>
        <p:spPr/>
        <p:txBody>
          <a:bodyPr/>
          <a:lstStyle/>
          <a:p>
            <a:fld id="{9F5BD9FE-1EBE-EE47-99E9-145C95018E11}" type="datetimeFigureOut">
              <a:rPr kumimoji="1" lang="zh-CN" altLang="en-US" smtClean="0"/>
              <a:t>18/12/5</a:t>
            </a:fld>
            <a:endParaRPr kumimoji="1" lang="zh-CN" altLang="en-US"/>
          </a:p>
        </p:txBody>
      </p:sp>
      <p:sp>
        <p:nvSpPr>
          <p:cNvPr id="4" name="页脚占位符 3">
            <a:extLst>
              <a:ext uri="{FF2B5EF4-FFF2-40B4-BE49-F238E27FC236}">
                <a16:creationId xmlns:a16="http://schemas.microsoft.com/office/drawing/2014/main" xmlns="" id="{C0362207-3424-F34D-8B8E-6C1AF7837B52}"/>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xmlns="" id="{8103C5EC-75ED-0C40-B076-7EE32D298E3F}"/>
              </a:ext>
            </a:extLst>
          </p:cNvPr>
          <p:cNvSpPr>
            <a:spLocks noGrp="1"/>
          </p:cNvSpPr>
          <p:nvPr>
            <p:ph type="sldNum" sz="quarter" idx="12"/>
          </p:nvPr>
        </p:nvSpPr>
        <p:spPr/>
        <p:txBody>
          <a:bodyPr/>
          <a:lstStyle/>
          <a:p>
            <a:fld id="{7155714B-12C3-A549-9AF8-295ECB9CC719}" type="slidenum">
              <a:rPr kumimoji="1" lang="zh-CN" altLang="en-US" smtClean="0"/>
              <a:t>‹#›</a:t>
            </a:fld>
            <a:endParaRPr kumimoji="1" lang="zh-CN" altLang="en-US"/>
          </a:p>
        </p:txBody>
      </p:sp>
    </p:spTree>
    <p:extLst>
      <p:ext uri="{BB962C8B-B14F-4D97-AF65-F5344CB8AC3E}">
        <p14:creationId xmlns:p14="http://schemas.microsoft.com/office/powerpoint/2010/main" val="3829076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2F520C93-BFB0-8746-A836-C78E12F18CE6}"/>
              </a:ext>
            </a:extLst>
          </p:cNvPr>
          <p:cNvSpPr>
            <a:spLocks noGrp="1"/>
          </p:cNvSpPr>
          <p:nvPr>
            <p:ph type="dt" sz="half" idx="10"/>
          </p:nvPr>
        </p:nvSpPr>
        <p:spPr/>
        <p:txBody>
          <a:bodyPr/>
          <a:lstStyle/>
          <a:p>
            <a:fld id="{9F5BD9FE-1EBE-EE47-99E9-145C95018E11}" type="datetimeFigureOut">
              <a:rPr kumimoji="1" lang="zh-CN" altLang="en-US" smtClean="0"/>
              <a:t>18/12/5</a:t>
            </a:fld>
            <a:endParaRPr kumimoji="1" lang="zh-CN" altLang="en-US"/>
          </a:p>
        </p:txBody>
      </p:sp>
      <p:sp>
        <p:nvSpPr>
          <p:cNvPr id="3" name="页脚占位符 2">
            <a:extLst>
              <a:ext uri="{FF2B5EF4-FFF2-40B4-BE49-F238E27FC236}">
                <a16:creationId xmlns:a16="http://schemas.microsoft.com/office/drawing/2014/main" xmlns="" id="{C5961BE8-5BF5-8742-8F30-92D30F094A46}"/>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xmlns="" id="{55B55231-EB62-3049-8281-01385293F563}"/>
              </a:ext>
            </a:extLst>
          </p:cNvPr>
          <p:cNvSpPr>
            <a:spLocks noGrp="1"/>
          </p:cNvSpPr>
          <p:nvPr>
            <p:ph type="sldNum" sz="quarter" idx="12"/>
          </p:nvPr>
        </p:nvSpPr>
        <p:spPr/>
        <p:txBody>
          <a:bodyPr/>
          <a:lstStyle/>
          <a:p>
            <a:fld id="{7155714B-12C3-A549-9AF8-295ECB9CC719}" type="slidenum">
              <a:rPr kumimoji="1" lang="zh-CN" altLang="en-US" smtClean="0"/>
              <a:t>‹#›</a:t>
            </a:fld>
            <a:endParaRPr kumimoji="1" lang="zh-CN" altLang="en-US"/>
          </a:p>
        </p:txBody>
      </p:sp>
    </p:spTree>
    <p:extLst>
      <p:ext uri="{BB962C8B-B14F-4D97-AF65-F5344CB8AC3E}">
        <p14:creationId xmlns:p14="http://schemas.microsoft.com/office/powerpoint/2010/main" val="3707769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BC1EDE1-8D86-0A49-9C08-4C7512DBDFA5}"/>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xmlns="" id="{2DD6D3FA-37D2-3B43-BD86-EC425B70C6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编辑母版文本样式
第二级
第三级
第四级
第五级</a:t>
            </a:r>
          </a:p>
        </p:txBody>
      </p:sp>
      <p:sp>
        <p:nvSpPr>
          <p:cNvPr id="4" name="文本占位符 3">
            <a:extLst>
              <a:ext uri="{FF2B5EF4-FFF2-40B4-BE49-F238E27FC236}">
                <a16:creationId xmlns:a16="http://schemas.microsoft.com/office/drawing/2014/main" xmlns="" id="{30FAA2DD-E6CF-3B4C-BBA2-60ECCE66BD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xmlns="" id="{DD28FB1F-0387-7646-8672-39491A9F469B}"/>
              </a:ext>
            </a:extLst>
          </p:cNvPr>
          <p:cNvSpPr>
            <a:spLocks noGrp="1"/>
          </p:cNvSpPr>
          <p:nvPr>
            <p:ph type="dt" sz="half" idx="10"/>
          </p:nvPr>
        </p:nvSpPr>
        <p:spPr/>
        <p:txBody>
          <a:bodyPr/>
          <a:lstStyle/>
          <a:p>
            <a:fld id="{9F5BD9FE-1EBE-EE47-99E9-145C95018E11}" type="datetimeFigureOut">
              <a:rPr kumimoji="1" lang="zh-CN" altLang="en-US" smtClean="0"/>
              <a:t>18/12/5</a:t>
            </a:fld>
            <a:endParaRPr kumimoji="1" lang="zh-CN" altLang="en-US"/>
          </a:p>
        </p:txBody>
      </p:sp>
      <p:sp>
        <p:nvSpPr>
          <p:cNvPr id="6" name="页脚占位符 5">
            <a:extLst>
              <a:ext uri="{FF2B5EF4-FFF2-40B4-BE49-F238E27FC236}">
                <a16:creationId xmlns:a16="http://schemas.microsoft.com/office/drawing/2014/main" xmlns="" id="{FE29EE82-F96D-8942-A1C5-44F3599E2C55}"/>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xmlns="" id="{EA5B0604-9913-C842-A83E-3B0DCDF26D6F}"/>
              </a:ext>
            </a:extLst>
          </p:cNvPr>
          <p:cNvSpPr>
            <a:spLocks noGrp="1"/>
          </p:cNvSpPr>
          <p:nvPr>
            <p:ph type="sldNum" sz="quarter" idx="12"/>
          </p:nvPr>
        </p:nvSpPr>
        <p:spPr/>
        <p:txBody>
          <a:bodyPr/>
          <a:lstStyle/>
          <a:p>
            <a:fld id="{7155714B-12C3-A549-9AF8-295ECB9CC719}" type="slidenum">
              <a:rPr kumimoji="1" lang="zh-CN" altLang="en-US" smtClean="0"/>
              <a:t>‹#›</a:t>
            </a:fld>
            <a:endParaRPr kumimoji="1" lang="zh-CN" altLang="en-US"/>
          </a:p>
        </p:txBody>
      </p:sp>
    </p:spTree>
    <p:extLst>
      <p:ext uri="{BB962C8B-B14F-4D97-AF65-F5344CB8AC3E}">
        <p14:creationId xmlns:p14="http://schemas.microsoft.com/office/powerpoint/2010/main" val="3372485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77BB142-B19F-0C42-A384-B287535DD102}"/>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xmlns="" id="{8BAC6CAB-EF78-B64C-970F-B5C92A791E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xmlns="" id="{86C14BC0-0DF6-6B48-9D49-EFE0DF3C28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xmlns="" id="{8E9FD4AE-7FB1-3444-9DDB-86A3B83E7C55}"/>
              </a:ext>
            </a:extLst>
          </p:cNvPr>
          <p:cNvSpPr>
            <a:spLocks noGrp="1"/>
          </p:cNvSpPr>
          <p:nvPr>
            <p:ph type="dt" sz="half" idx="10"/>
          </p:nvPr>
        </p:nvSpPr>
        <p:spPr/>
        <p:txBody>
          <a:bodyPr/>
          <a:lstStyle/>
          <a:p>
            <a:fld id="{9F5BD9FE-1EBE-EE47-99E9-145C95018E11}" type="datetimeFigureOut">
              <a:rPr kumimoji="1" lang="zh-CN" altLang="en-US" smtClean="0"/>
              <a:t>18/12/5</a:t>
            </a:fld>
            <a:endParaRPr kumimoji="1" lang="zh-CN" altLang="en-US"/>
          </a:p>
        </p:txBody>
      </p:sp>
      <p:sp>
        <p:nvSpPr>
          <p:cNvPr id="6" name="页脚占位符 5">
            <a:extLst>
              <a:ext uri="{FF2B5EF4-FFF2-40B4-BE49-F238E27FC236}">
                <a16:creationId xmlns:a16="http://schemas.microsoft.com/office/drawing/2014/main" xmlns="" id="{D9C70860-68A9-7147-B498-14F581D084D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xmlns="" id="{F0E28F20-61E5-7743-B251-14C1066EF07B}"/>
              </a:ext>
            </a:extLst>
          </p:cNvPr>
          <p:cNvSpPr>
            <a:spLocks noGrp="1"/>
          </p:cNvSpPr>
          <p:nvPr>
            <p:ph type="sldNum" sz="quarter" idx="12"/>
          </p:nvPr>
        </p:nvSpPr>
        <p:spPr/>
        <p:txBody>
          <a:bodyPr/>
          <a:lstStyle/>
          <a:p>
            <a:fld id="{7155714B-12C3-A549-9AF8-295ECB9CC719}" type="slidenum">
              <a:rPr kumimoji="1" lang="zh-CN" altLang="en-US" smtClean="0"/>
              <a:t>‹#›</a:t>
            </a:fld>
            <a:endParaRPr kumimoji="1" lang="zh-CN" altLang="en-US"/>
          </a:p>
        </p:txBody>
      </p:sp>
    </p:spTree>
    <p:extLst>
      <p:ext uri="{BB962C8B-B14F-4D97-AF65-F5344CB8AC3E}">
        <p14:creationId xmlns:p14="http://schemas.microsoft.com/office/powerpoint/2010/main" val="79066587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513A618A-9C92-7447-85E0-4253C99510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xmlns="" id="{A421825F-3B2A-C340-A520-4827D86DF9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xmlns="" id="{D179086C-63CE-6844-8353-D13F7151B7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5BD9FE-1EBE-EE47-99E9-145C95018E11}" type="datetimeFigureOut">
              <a:rPr kumimoji="1" lang="zh-CN" altLang="en-US" smtClean="0"/>
              <a:t>18/12/5</a:t>
            </a:fld>
            <a:endParaRPr kumimoji="1" lang="zh-CN" altLang="en-US"/>
          </a:p>
        </p:txBody>
      </p:sp>
      <p:sp>
        <p:nvSpPr>
          <p:cNvPr id="5" name="页脚占位符 4">
            <a:extLst>
              <a:ext uri="{FF2B5EF4-FFF2-40B4-BE49-F238E27FC236}">
                <a16:creationId xmlns:a16="http://schemas.microsoft.com/office/drawing/2014/main" xmlns="" id="{2C866791-D216-4A40-B2BD-2DA47C9AC5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xmlns="" id="{0877C25E-FE77-CC49-B149-8FE9869872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55714B-12C3-A549-9AF8-295ECB9CC719}" type="slidenum">
              <a:rPr kumimoji="1" lang="zh-CN" altLang="en-US" smtClean="0"/>
              <a:t>‹#›</a:t>
            </a:fld>
            <a:endParaRPr kumimoji="1" lang="zh-CN" altLang="en-US"/>
          </a:p>
        </p:txBody>
      </p:sp>
    </p:spTree>
    <p:extLst>
      <p:ext uri="{BB962C8B-B14F-4D97-AF65-F5344CB8AC3E}">
        <p14:creationId xmlns:p14="http://schemas.microsoft.com/office/powerpoint/2010/main" val="41602365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jp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xmlns="" id="{EFB4EEFF-1FEB-8640-B5F2-51BBA7506992}"/>
              </a:ext>
            </a:extLst>
          </p:cNvPr>
          <p:cNvPicPr>
            <a:picLocks noChangeAspect="1"/>
          </p:cNvPicPr>
          <p:nvPr/>
        </p:nvPicPr>
        <p:blipFill rotWithShape="1">
          <a:blip r:embed="rId3"/>
          <a:srcRect t="31949"/>
          <a:stretch/>
        </p:blipFill>
        <p:spPr>
          <a:xfrm>
            <a:off x="-1" y="10"/>
            <a:ext cx="12192001" cy="4551027"/>
          </a:xfrm>
          <a:prstGeom prst="rect">
            <a:avLst/>
          </a:prstGeom>
        </p:spPr>
      </p:pic>
      <p:pic>
        <p:nvPicPr>
          <p:cNvPr id="28" name="Picture 23">
            <a:extLst>
              <a:ext uri="{FF2B5EF4-FFF2-40B4-BE49-F238E27FC236}">
                <a16:creationId xmlns:a16="http://schemas.microsoft.com/office/drawing/2014/main" xmlns="" id="{EE09A529-E47C-4634-BB98-0A9526C372B4}"/>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9" name="Oval 25">
            <a:extLst>
              <a:ext uri="{FF2B5EF4-FFF2-40B4-BE49-F238E27FC236}">
                <a16:creationId xmlns:a16="http://schemas.microsoft.com/office/drawing/2014/main" xmlns="" id="{569C1A01-6FB5-43CE-ADCC-936728ACAC0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nvPr>
        </p:nvSpPr>
        <p:spPr>
          <a:xfrm>
            <a:off x="1456267" y="4388303"/>
            <a:ext cx="824089" cy="70298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xmlns="" id="{0FE26725-9D7B-2E47-91D7-3F50F57342F6}"/>
              </a:ext>
            </a:extLst>
          </p:cNvPr>
          <p:cNvSpPr>
            <a:spLocks noGrp="1"/>
          </p:cNvSpPr>
          <p:nvPr>
            <p:ph type="ctrTitle"/>
          </p:nvPr>
        </p:nvSpPr>
        <p:spPr>
          <a:xfrm>
            <a:off x="804998" y="4551037"/>
            <a:ext cx="5021782" cy="1509931"/>
          </a:xfrm>
        </p:spPr>
        <p:txBody>
          <a:bodyPr vert="horz" lIns="91440" tIns="45720" rIns="91440" bIns="45720" rtlCol="0" anchor="ctr">
            <a:normAutofit/>
          </a:bodyPr>
          <a:lstStyle/>
          <a:p>
            <a:pPr algn="l"/>
            <a:r>
              <a:rPr kumimoji="1" lang="en-US" altLang="zh-CN" sz="3700" dirty="0">
                <a:solidFill>
                  <a:srgbClr val="000000"/>
                </a:solidFill>
                <a:latin typeface="Calibri" panose="020F0502020204030204" pitchFamily="34" charset="0"/>
                <a:cs typeface="Calibri" panose="020F0502020204030204" pitchFamily="34" charset="0"/>
              </a:rPr>
              <a:t>Analysis of Apps in Apple and Google Play </a:t>
            </a:r>
          </a:p>
        </p:txBody>
      </p:sp>
      <p:sp>
        <p:nvSpPr>
          <p:cNvPr id="3" name="副标题 2">
            <a:extLst>
              <a:ext uri="{FF2B5EF4-FFF2-40B4-BE49-F238E27FC236}">
                <a16:creationId xmlns:a16="http://schemas.microsoft.com/office/drawing/2014/main" xmlns="" id="{879AF40D-BED7-ED4F-9287-3B4092BB75C9}"/>
              </a:ext>
            </a:extLst>
          </p:cNvPr>
          <p:cNvSpPr>
            <a:spLocks noGrp="1"/>
          </p:cNvSpPr>
          <p:nvPr>
            <p:ph type="subTitle" idx="1"/>
          </p:nvPr>
        </p:nvSpPr>
        <p:spPr>
          <a:xfrm>
            <a:off x="6470247" y="4551037"/>
            <a:ext cx="4926411" cy="1509935"/>
          </a:xfrm>
        </p:spPr>
        <p:txBody>
          <a:bodyPr vert="horz" lIns="91440" tIns="45720" rIns="91440" bIns="45720" rtlCol="0" anchor="ctr">
            <a:normAutofit/>
          </a:bodyPr>
          <a:lstStyle/>
          <a:p>
            <a:pPr algn="l"/>
            <a:r>
              <a:rPr kumimoji="1" lang="en-US" altLang="zh-CN" sz="1800" dirty="0">
                <a:solidFill>
                  <a:srgbClr val="000000"/>
                </a:solidFill>
                <a:latin typeface="Calibri" panose="020F0502020204030204" pitchFamily="34" charset="0"/>
                <a:cs typeface="Calibri" panose="020F0502020204030204" pitchFamily="34" charset="0"/>
              </a:rPr>
              <a:t>Group 18:</a:t>
            </a:r>
          </a:p>
          <a:p>
            <a:pPr algn="l"/>
            <a:r>
              <a:rPr kumimoji="1" lang="en-US" altLang="zh-CN" sz="1800" dirty="0" err="1">
                <a:solidFill>
                  <a:srgbClr val="000000"/>
                </a:solidFill>
                <a:latin typeface="Calibri" panose="020F0502020204030204" pitchFamily="34" charset="0"/>
                <a:cs typeface="Calibri" panose="020F0502020204030204" pitchFamily="34" charset="0"/>
              </a:rPr>
              <a:t>Ruochen</a:t>
            </a:r>
            <a:r>
              <a:rPr kumimoji="1" lang="en-US" altLang="zh-CN" sz="1800" dirty="0">
                <a:solidFill>
                  <a:srgbClr val="000000"/>
                </a:solidFill>
                <a:latin typeface="Calibri" panose="020F0502020204030204" pitchFamily="34" charset="0"/>
                <a:cs typeface="Calibri" panose="020F0502020204030204" pitchFamily="34" charset="0"/>
              </a:rPr>
              <a:t> Zhong</a:t>
            </a:r>
          </a:p>
          <a:p>
            <a:pPr algn="l"/>
            <a:r>
              <a:rPr kumimoji="1" lang="en-US" altLang="zh-CN" sz="1800" dirty="0">
                <a:solidFill>
                  <a:srgbClr val="000000"/>
                </a:solidFill>
                <a:latin typeface="Calibri" panose="020F0502020204030204" pitchFamily="34" charset="0"/>
                <a:cs typeface="Calibri" panose="020F0502020204030204" pitchFamily="34" charset="0"/>
              </a:rPr>
              <a:t>Qing Gao</a:t>
            </a:r>
          </a:p>
          <a:p>
            <a:pPr algn="l"/>
            <a:r>
              <a:rPr kumimoji="1" lang="en-US" altLang="zh-CN" sz="1800" dirty="0" err="1">
                <a:solidFill>
                  <a:srgbClr val="000000"/>
                </a:solidFill>
                <a:latin typeface="Calibri" panose="020F0502020204030204" pitchFamily="34" charset="0"/>
                <a:cs typeface="Calibri" panose="020F0502020204030204" pitchFamily="34" charset="0"/>
              </a:rPr>
              <a:t>Shiying</a:t>
            </a:r>
            <a:r>
              <a:rPr kumimoji="1" lang="en-US" altLang="zh-CN" sz="1800" dirty="0">
                <a:solidFill>
                  <a:srgbClr val="000000"/>
                </a:solidFill>
                <a:latin typeface="Calibri" panose="020F0502020204030204" pitchFamily="34" charset="0"/>
                <a:cs typeface="Calibri" panose="020F0502020204030204" pitchFamily="34" charset="0"/>
              </a:rPr>
              <a:t> Wang</a:t>
            </a:r>
          </a:p>
        </p:txBody>
      </p:sp>
    </p:spTree>
    <p:extLst>
      <p:ext uri="{BB962C8B-B14F-4D97-AF65-F5344CB8AC3E}">
        <p14:creationId xmlns:p14="http://schemas.microsoft.com/office/powerpoint/2010/main" val="31140238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anose="020F0502020204030204" pitchFamily="34" charset="0"/>
                <a:cs typeface="Calibri" panose="020F0502020204030204" pitchFamily="34" charset="0"/>
              </a:rPr>
              <a:t>Price Distribution</a:t>
            </a:r>
            <a:endParaRPr lang="en-US"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838200" y="1414272"/>
            <a:ext cx="10515600" cy="4627754"/>
          </a:xfrm>
        </p:spPr>
        <p:txBody>
          <a:bodyPr/>
          <a:lstStyle/>
          <a:p>
            <a:r>
              <a:rPr lang="en-US" sz="2000" dirty="0">
                <a:latin typeface="Calibri" panose="020F0502020204030204" pitchFamily="34" charset="0"/>
                <a:cs typeface="Calibri" panose="020F0502020204030204" pitchFamily="34" charset="0"/>
              </a:rPr>
              <a:t>Both stores’ interquartile range is 1.99 to 4.99 dollars</a:t>
            </a:r>
          </a:p>
          <a:p>
            <a:r>
              <a:rPr lang="en-US" sz="2000" dirty="0">
                <a:latin typeface="Calibri" panose="020F0502020204030204" pitchFamily="34" charset="0"/>
                <a:cs typeface="Calibri" panose="020F0502020204030204" pitchFamily="34" charset="0"/>
              </a:rPr>
              <a:t>Google play has much higher standard deviation</a:t>
            </a:r>
          </a:p>
          <a:p>
            <a:r>
              <a:rPr lang="en-US" sz="2000" dirty="0">
                <a:latin typeface="Calibri" panose="020F0502020204030204" pitchFamily="34" charset="0"/>
                <a:cs typeface="Calibri" panose="020F0502020204030204" pitchFamily="34" charset="0"/>
              </a:rPr>
              <a:t>Apple has more paid App</a:t>
            </a:r>
          </a:p>
          <a:p>
            <a:endParaRPr lang="en-US" sz="2000" dirty="0"/>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0" y="3006192"/>
            <a:ext cx="2090420" cy="360945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421" y="3088742"/>
            <a:ext cx="2024190" cy="3482173"/>
          </a:xfrm>
          <a:prstGeom prst="rect">
            <a:avLst/>
          </a:prstGeom>
        </p:spPr>
      </p:pic>
      <p:sp>
        <p:nvSpPr>
          <p:cNvPr id="6" name="TextBox 5"/>
          <p:cNvSpPr txBox="1"/>
          <p:nvPr/>
        </p:nvSpPr>
        <p:spPr>
          <a:xfrm>
            <a:off x="838200" y="2786324"/>
            <a:ext cx="2721610"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Apple Price Distribution</a:t>
            </a:r>
          </a:p>
        </p:txBody>
      </p:sp>
      <p:sp>
        <p:nvSpPr>
          <p:cNvPr id="7" name="TextBox 6"/>
          <p:cNvSpPr txBox="1"/>
          <p:nvPr/>
        </p:nvSpPr>
        <p:spPr>
          <a:xfrm>
            <a:off x="3559810" y="2782466"/>
            <a:ext cx="3297809"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Google Play Price Distribution</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8809" y="2125119"/>
            <a:ext cx="4146083" cy="3482475"/>
          </a:xfrm>
          <a:prstGeom prst="rect">
            <a:avLst/>
          </a:prstGeom>
        </p:spPr>
      </p:pic>
      <p:sp>
        <p:nvSpPr>
          <p:cNvPr id="11" name="TextBox 10"/>
          <p:cNvSpPr txBox="1"/>
          <p:nvPr/>
        </p:nvSpPr>
        <p:spPr>
          <a:xfrm>
            <a:off x="7696872" y="5766619"/>
            <a:ext cx="4146083" cy="584775"/>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The most expensive App in this Google Play store dataset</a:t>
            </a:r>
          </a:p>
        </p:txBody>
      </p:sp>
    </p:spTree>
    <p:extLst>
      <p:ext uri="{BB962C8B-B14F-4D97-AF65-F5344CB8AC3E}">
        <p14:creationId xmlns:p14="http://schemas.microsoft.com/office/powerpoint/2010/main" val="20043937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42A5316D-ED2F-4F89-B4B4-8D9240B1A34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xmlns="" id="{584294FC-BBEB-0C42-8D8A-15772888F85D}"/>
              </a:ext>
            </a:extLst>
          </p:cNvPr>
          <p:cNvSpPr>
            <a:spLocks noGrp="1"/>
          </p:cNvSpPr>
          <p:nvPr>
            <p:ph type="title"/>
          </p:nvPr>
        </p:nvSpPr>
        <p:spPr>
          <a:xfrm>
            <a:off x="914400" y="144884"/>
            <a:ext cx="5393267" cy="3722472"/>
          </a:xfrm>
          <a:prstGeom prst="ellipse">
            <a:avLst/>
          </a:prstGeom>
          <a:solidFill>
            <a:srgbClr val="262626"/>
          </a:solidFill>
          <a:ln w="174625" cmpd="thinThick">
            <a:solidFill>
              <a:srgbClr val="262626"/>
            </a:solidFill>
          </a:ln>
        </p:spPr>
        <p:txBody>
          <a:bodyPr>
            <a:noAutofit/>
          </a:bodyPr>
          <a:lstStyle/>
          <a:p>
            <a:pPr algn="ctr"/>
            <a:r>
              <a:rPr kumimoji="1" lang="en-US" altLang="zh-CN" sz="2400" b="1" i="1" dirty="0">
                <a:solidFill>
                  <a:srgbClr val="FFFFFF"/>
                </a:solidFill>
                <a:latin typeface="Times New Roman" panose="02020603050405020304" pitchFamily="18" charset="0"/>
                <a:cs typeface="Times New Roman" panose="02020603050405020304" pitchFamily="18" charset="0"/>
              </a:rPr>
              <a:t>  After roughly analyzing Apps in IOS and Android market separately, we are interested </a:t>
            </a:r>
            <a:r>
              <a:rPr kumimoji="1" lang="en-US" altLang="zh-CN" sz="2400" b="1" i="1" dirty="0" smtClean="0">
                <a:solidFill>
                  <a:srgbClr val="FFFFFF"/>
                </a:solidFill>
                <a:latin typeface="Times New Roman" panose="02020603050405020304" pitchFamily="18" charset="0"/>
                <a:cs typeface="Times New Roman" panose="02020603050405020304" pitchFamily="18" charset="0"/>
              </a:rPr>
              <a:t>in whether the sam</a:t>
            </a:r>
            <a:r>
              <a:rPr kumimoji="1" lang="en-US" altLang="zh-CN" sz="2400" b="1" i="1" dirty="0" smtClean="0">
                <a:solidFill>
                  <a:srgbClr val="FFFFFF"/>
                </a:solidFill>
                <a:latin typeface="Times New Roman" panose="02020603050405020304" pitchFamily="18" charset="0"/>
                <a:cs typeface="Times New Roman" panose="02020603050405020304" pitchFamily="18" charset="0"/>
              </a:rPr>
              <a:t>e App</a:t>
            </a:r>
            <a:r>
              <a:rPr kumimoji="1" lang="en-US" altLang="zh-CN" sz="2400" b="1" i="1" dirty="0" smtClean="0">
                <a:solidFill>
                  <a:srgbClr val="FFFFFF"/>
                </a:solidFill>
                <a:latin typeface="Times New Roman" panose="02020603050405020304" pitchFamily="18" charset="0"/>
                <a:cs typeface="Times New Roman" panose="02020603050405020304" pitchFamily="18" charset="0"/>
              </a:rPr>
              <a:t> </a:t>
            </a:r>
            <a:r>
              <a:rPr kumimoji="1" lang="en-US" altLang="zh-CN" sz="2400" b="1" i="1" dirty="0">
                <a:solidFill>
                  <a:srgbClr val="FFFFFF"/>
                </a:solidFill>
                <a:latin typeface="Times New Roman" panose="02020603050405020304" pitchFamily="18" charset="0"/>
                <a:cs typeface="Times New Roman" panose="02020603050405020304" pitchFamily="18" charset="0"/>
              </a:rPr>
              <a:t>performs </a:t>
            </a:r>
            <a:r>
              <a:rPr kumimoji="1" lang="en-US" altLang="zh-CN" sz="2400" b="1" i="1" dirty="0" smtClean="0">
                <a:solidFill>
                  <a:srgbClr val="FFFFFF"/>
                </a:solidFill>
                <a:latin typeface="Times New Roman" panose="02020603050405020304" pitchFamily="18" charset="0"/>
                <a:cs typeface="Times New Roman" panose="02020603050405020304" pitchFamily="18" charset="0"/>
              </a:rPr>
              <a:t>differently in </a:t>
            </a:r>
            <a:r>
              <a:rPr kumimoji="1" lang="en-US" altLang="zh-CN" sz="2400" b="1" i="1" dirty="0">
                <a:solidFill>
                  <a:srgbClr val="FFFFFF"/>
                </a:solidFill>
                <a:latin typeface="Times New Roman" panose="02020603050405020304" pitchFamily="18" charset="0"/>
                <a:cs typeface="Times New Roman" panose="02020603050405020304" pitchFamily="18" charset="0"/>
              </a:rPr>
              <a:t>both market?</a:t>
            </a:r>
            <a:endParaRPr kumimoji="1" lang="zh-CN" altLang="en-US" sz="2400" b="1" i="1" dirty="0">
              <a:solidFill>
                <a:srgbClr val="FFFFFF"/>
              </a:solidFill>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xmlns="" id="{306CF828-58F4-CD43-98B8-B2E2447290E2}"/>
              </a:ext>
            </a:extLst>
          </p:cNvPr>
          <p:cNvPicPr>
            <a:picLocks noChangeAspect="1"/>
          </p:cNvPicPr>
          <p:nvPr/>
        </p:nvPicPr>
        <p:blipFill>
          <a:blip r:embed="rId2"/>
          <a:stretch>
            <a:fillRect/>
          </a:stretch>
        </p:blipFill>
        <p:spPr>
          <a:xfrm>
            <a:off x="2233170" y="4128872"/>
            <a:ext cx="6989427" cy="2009461"/>
          </a:xfrm>
          <a:prstGeom prst="rect">
            <a:avLst/>
          </a:prstGeom>
        </p:spPr>
      </p:pic>
      <p:sp>
        <p:nvSpPr>
          <p:cNvPr id="3" name="内容占位符 2">
            <a:extLst>
              <a:ext uri="{FF2B5EF4-FFF2-40B4-BE49-F238E27FC236}">
                <a16:creationId xmlns:a16="http://schemas.microsoft.com/office/drawing/2014/main" xmlns="" id="{190DA68D-3791-1F4A-A080-25785545B804}"/>
              </a:ext>
            </a:extLst>
          </p:cNvPr>
          <p:cNvSpPr>
            <a:spLocks noGrp="1"/>
          </p:cNvSpPr>
          <p:nvPr>
            <p:ph idx="1"/>
          </p:nvPr>
        </p:nvSpPr>
        <p:spPr>
          <a:xfrm>
            <a:off x="6096000" y="2975495"/>
            <a:ext cx="4334936" cy="1022619"/>
          </a:xfrm>
        </p:spPr>
        <p:txBody>
          <a:bodyPr>
            <a:normAutofit fontScale="92500"/>
          </a:bodyPr>
          <a:lstStyle/>
          <a:p>
            <a:pPr marL="0" indent="0">
              <a:buNone/>
            </a:pPr>
            <a:r>
              <a:rPr kumimoji="1" lang="en-US" altLang="zh-CN" sz="1600" b="1" dirty="0">
                <a:latin typeface="Calibri" panose="020F0502020204030204" pitchFamily="34" charset="0"/>
                <a:cs typeface="Calibri" panose="020F0502020204030204" pitchFamily="34" charset="0"/>
              </a:rPr>
              <a:t>Therefore, we scrape </a:t>
            </a:r>
            <a:r>
              <a:rPr kumimoji="1" lang="en-US" altLang="zh-CN" sz="1600" b="1" dirty="0" smtClean="0">
                <a:latin typeface="Calibri" panose="020F0502020204030204" pitchFamily="34" charset="0"/>
                <a:cs typeface="Calibri" panose="020F0502020204030204" pitchFamily="34" charset="0"/>
              </a:rPr>
              <a:t>more Google play data </a:t>
            </a:r>
            <a:r>
              <a:rPr kumimoji="1" lang="en-US" altLang="zh-CN" sz="1600" b="1" dirty="0" smtClean="0">
                <a:latin typeface="Calibri" panose="020F0502020204030204" pitchFamily="34" charset="0"/>
                <a:cs typeface="Calibri" panose="020F0502020204030204" pitchFamily="34" charset="0"/>
              </a:rPr>
              <a:t>base </a:t>
            </a:r>
            <a:r>
              <a:rPr kumimoji="1" lang="en-US" altLang="zh-CN" sz="1600" b="1" dirty="0">
                <a:latin typeface="Calibri" panose="020F0502020204030204" pitchFamily="34" charset="0"/>
                <a:cs typeface="Calibri" panose="020F0502020204030204" pitchFamily="34" charset="0"/>
              </a:rPr>
              <a:t>on the name in our Apple dataset to find some apps in our apple dataset which also released in Android market, there are 1600 of them. We combine them:</a:t>
            </a:r>
            <a:endParaRPr kumimoji="1" lang="zh-CN" altLang="en-US" sz="1600" b="1" dirty="0">
              <a:latin typeface="Calibri" panose="020F0502020204030204" pitchFamily="34" charset="0"/>
              <a:cs typeface="Calibri" panose="020F0502020204030204" pitchFamily="34" charset="0"/>
            </a:endParaRPr>
          </a:p>
        </p:txBody>
      </p:sp>
      <p:pic>
        <p:nvPicPr>
          <p:cNvPr id="7" name="图片 6">
            <a:extLst>
              <a:ext uri="{FF2B5EF4-FFF2-40B4-BE49-F238E27FC236}">
                <a16:creationId xmlns:a16="http://schemas.microsoft.com/office/drawing/2014/main" xmlns="" id="{4110B12B-928A-D249-92C5-C08F36F30FA7}"/>
              </a:ext>
            </a:extLst>
          </p:cNvPr>
          <p:cNvPicPr>
            <a:picLocks noChangeAspect="1"/>
          </p:cNvPicPr>
          <p:nvPr/>
        </p:nvPicPr>
        <p:blipFill>
          <a:blip r:embed="rId3"/>
          <a:stretch>
            <a:fillRect/>
          </a:stretch>
        </p:blipFill>
        <p:spPr>
          <a:xfrm>
            <a:off x="9222597" y="4113070"/>
            <a:ext cx="2880256" cy="2041063"/>
          </a:xfrm>
          <a:prstGeom prst="rect">
            <a:avLst/>
          </a:prstGeom>
        </p:spPr>
      </p:pic>
    </p:spTree>
    <p:extLst>
      <p:ext uri="{BB962C8B-B14F-4D97-AF65-F5344CB8AC3E}">
        <p14:creationId xmlns:p14="http://schemas.microsoft.com/office/powerpoint/2010/main" val="3052048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FE7E9C8-0463-8E47-A415-C00237B2A1B6}"/>
              </a:ext>
            </a:extLst>
          </p:cNvPr>
          <p:cNvSpPr>
            <a:spLocks noGrp="1"/>
          </p:cNvSpPr>
          <p:nvPr>
            <p:ph type="title"/>
          </p:nvPr>
        </p:nvSpPr>
        <p:spPr/>
        <p:txBody>
          <a:bodyPr>
            <a:normAutofit fontScale="90000"/>
          </a:bodyPr>
          <a:lstStyle/>
          <a:p>
            <a:r>
              <a:rPr kumimoji="1" lang="en-US" altLang="zh-CN" sz="3200" b="1" i="1" dirty="0">
                <a:latin typeface="Times New Roman" panose="02020603050405020304" pitchFamily="18" charset="0"/>
                <a:cs typeface="Times New Roman" panose="02020603050405020304" pitchFamily="18" charset="0"/>
              </a:rPr>
              <a:t/>
            </a:r>
            <a:br>
              <a:rPr kumimoji="1" lang="en-US" altLang="zh-CN" sz="3200" b="1" i="1" dirty="0">
                <a:latin typeface="Times New Roman" panose="02020603050405020304" pitchFamily="18" charset="0"/>
                <a:cs typeface="Times New Roman" panose="02020603050405020304" pitchFamily="18" charset="0"/>
              </a:rPr>
            </a:br>
            <a:r>
              <a:rPr kumimoji="1" lang="en-US" altLang="zh-CN" sz="3200" b="1" i="1" dirty="0">
                <a:latin typeface="Times New Roman" panose="02020603050405020304" pitchFamily="18" charset="0"/>
                <a:cs typeface="Times New Roman" panose="02020603050405020304" pitchFamily="18" charset="0"/>
              </a:rPr>
              <a:t>Among those apps released in both market, we find an interesting phenomenon: in every 5 of them, there are one have different prices in these two market. Why this happens?</a:t>
            </a:r>
            <a:r>
              <a:rPr kumimoji="1" lang="en-US" altLang="zh-CN" sz="3200" b="1" i="1" dirty="0"/>
              <a:t/>
            </a:r>
            <a:br>
              <a:rPr kumimoji="1" lang="en-US" altLang="zh-CN" sz="3200" b="1" i="1" dirty="0"/>
            </a:br>
            <a:endParaRPr kumimoji="1" lang="zh-CN" altLang="en-US" sz="3200" b="1" i="1" dirty="0"/>
          </a:p>
        </p:txBody>
      </p:sp>
      <p:sp>
        <p:nvSpPr>
          <p:cNvPr id="3" name="内容占位符 2">
            <a:extLst>
              <a:ext uri="{FF2B5EF4-FFF2-40B4-BE49-F238E27FC236}">
                <a16:creationId xmlns:a16="http://schemas.microsoft.com/office/drawing/2014/main" xmlns="" id="{F02FA07E-236D-2845-A6E8-9EAA3625DF1D}"/>
              </a:ext>
            </a:extLst>
          </p:cNvPr>
          <p:cNvSpPr>
            <a:spLocks noGrp="1"/>
          </p:cNvSpPr>
          <p:nvPr>
            <p:ph idx="1"/>
          </p:nvPr>
        </p:nvSpPr>
        <p:spPr/>
        <p:txBody>
          <a:bodyPr>
            <a:normAutofit/>
          </a:bodyPr>
          <a:lstStyle/>
          <a:p>
            <a:pPr marL="0" indent="0">
              <a:buNone/>
            </a:pPr>
            <a:r>
              <a:rPr kumimoji="1" lang="en-US" altLang="zh-CN" sz="1400" dirty="0">
                <a:latin typeface="Calibri" panose="020F0502020204030204" pitchFamily="34" charset="0"/>
                <a:cs typeface="Calibri" panose="020F0502020204030204" pitchFamily="34" charset="0"/>
              </a:rPr>
              <a:t>we draw a Sankey diagram for those same app but have different prices in two market:</a:t>
            </a:r>
            <a:endParaRPr kumimoji="1" lang="zh-CN" altLang="en-US" sz="1400" dirty="0">
              <a:latin typeface="Calibri" panose="020F0502020204030204" pitchFamily="34" charset="0"/>
              <a:cs typeface="Calibri" panose="020F0502020204030204" pitchFamily="34" charset="0"/>
            </a:endParaRPr>
          </a:p>
        </p:txBody>
      </p:sp>
      <p:sp>
        <p:nvSpPr>
          <p:cNvPr id="6" name="文本框 5">
            <a:extLst>
              <a:ext uri="{FF2B5EF4-FFF2-40B4-BE49-F238E27FC236}">
                <a16:creationId xmlns:a16="http://schemas.microsoft.com/office/drawing/2014/main" xmlns="" id="{7510E830-2E2E-6841-B846-D8952609C9A9}"/>
              </a:ext>
            </a:extLst>
          </p:cNvPr>
          <p:cNvSpPr txBox="1"/>
          <p:nvPr/>
        </p:nvSpPr>
        <p:spPr>
          <a:xfrm>
            <a:off x="838200" y="4001294"/>
            <a:ext cx="577184" cy="276999"/>
          </a:xfrm>
          <a:prstGeom prst="rect">
            <a:avLst/>
          </a:prstGeom>
          <a:noFill/>
        </p:spPr>
        <p:txBody>
          <a:bodyPr wrap="square" rtlCol="0">
            <a:spAutoFit/>
          </a:bodyPr>
          <a:lstStyle/>
          <a:p>
            <a:r>
              <a:rPr kumimoji="1" lang="en-US" altLang="zh-CN" sz="1200" dirty="0">
                <a:solidFill>
                  <a:schemeClr val="accent1">
                    <a:lumMod val="75000"/>
                  </a:schemeClr>
                </a:solidFill>
              </a:rPr>
              <a:t>307</a:t>
            </a:r>
            <a:endParaRPr kumimoji="1" lang="zh-CN" altLang="en-US" sz="1200" dirty="0">
              <a:solidFill>
                <a:schemeClr val="accent1">
                  <a:lumMod val="75000"/>
                </a:schemeClr>
              </a:solidFill>
            </a:endParaRPr>
          </a:p>
        </p:txBody>
      </p:sp>
      <p:sp>
        <p:nvSpPr>
          <p:cNvPr id="10" name="文本框 9">
            <a:extLst>
              <a:ext uri="{FF2B5EF4-FFF2-40B4-BE49-F238E27FC236}">
                <a16:creationId xmlns:a16="http://schemas.microsoft.com/office/drawing/2014/main" xmlns="" id="{BAA16999-66A4-C649-8EB1-38CC29DF4DD3}"/>
              </a:ext>
            </a:extLst>
          </p:cNvPr>
          <p:cNvSpPr txBox="1"/>
          <p:nvPr/>
        </p:nvSpPr>
        <p:spPr>
          <a:xfrm>
            <a:off x="3566402" y="3813761"/>
            <a:ext cx="478971" cy="276999"/>
          </a:xfrm>
          <a:prstGeom prst="rect">
            <a:avLst/>
          </a:prstGeom>
          <a:noFill/>
        </p:spPr>
        <p:txBody>
          <a:bodyPr wrap="square" rtlCol="0">
            <a:spAutoFit/>
          </a:bodyPr>
          <a:lstStyle/>
          <a:p>
            <a:r>
              <a:rPr kumimoji="1" lang="en-US" altLang="zh-CN" sz="1200" dirty="0">
                <a:solidFill>
                  <a:srgbClr val="FF0000"/>
                </a:solidFill>
              </a:rPr>
              <a:t>170</a:t>
            </a:r>
            <a:endParaRPr kumimoji="1" lang="zh-CN" altLang="en-US" sz="1200" dirty="0">
              <a:solidFill>
                <a:srgbClr val="FF0000"/>
              </a:solidFill>
            </a:endParaRPr>
          </a:p>
        </p:txBody>
      </p:sp>
      <p:sp>
        <p:nvSpPr>
          <p:cNvPr id="11" name="文本框 10">
            <a:extLst>
              <a:ext uri="{FF2B5EF4-FFF2-40B4-BE49-F238E27FC236}">
                <a16:creationId xmlns:a16="http://schemas.microsoft.com/office/drawing/2014/main" xmlns="" id="{64DF32B5-6086-9A41-9997-BF7447826CB9}"/>
              </a:ext>
            </a:extLst>
          </p:cNvPr>
          <p:cNvSpPr txBox="1"/>
          <p:nvPr/>
        </p:nvSpPr>
        <p:spPr>
          <a:xfrm>
            <a:off x="8808004" y="3152001"/>
            <a:ext cx="478971" cy="276999"/>
          </a:xfrm>
          <a:prstGeom prst="rect">
            <a:avLst/>
          </a:prstGeom>
          <a:noFill/>
        </p:spPr>
        <p:txBody>
          <a:bodyPr wrap="square" rtlCol="0">
            <a:spAutoFit/>
          </a:bodyPr>
          <a:lstStyle/>
          <a:p>
            <a:r>
              <a:rPr kumimoji="1" lang="en-US" altLang="zh-CN" sz="1200" dirty="0">
                <a:solidFill>
                  <a:srgbClr val="FF0000"/>
                </a:solidFill>
              </a:rPr>
              <a:t>98</a:t>
            </a:r>
            <a:endParaRPr kumimoji="1" lang="zh-CN" altLang="en-US" sz="1200" dirty="0">
              <a:solidFill>
                <a:srgbClr val="FF0000"/>
              </a:solidFill>
            </a:endParaRPr>
          </a:p>
        </p:txBody>
      </p:sp>
      <p:sp>
        <p:nvSpPr>
          <p:cNvPr id="12" name="文本框 11">
            <a:extLst>
              <a:ext uri="{FF2B5EF4-FFF2-40B4-BE49-F238E27FC236}">
                <a16:creationId xmlns:a16="http://schemas.microsoft.com/office/drawing/2014/main" xmlns="" id="{F37E5572-EF5B-1141-A2B4-0F65A8BC5A35}"/>
              </a:ext>
            </a:extLst>
          </p:cNvPr>
          <p:cNvSpPr txBox="1"/>
          <p:nvPr/>
        </p:nvSpPr>
        <p:spPr>
          <a:xfrm>
            <a:off x="8852754" y="5289316"/>
            <a:ext cx="478971" cy="276999"/>
          </a:xfrm>
          <a:prstGeom prst="rect">
            <a:avLst/>
          </a:prstGeom>
          <a:noFill/>
        </p:spPr>
        <p:txBody>
          <a:bodyPr wrap="square" rtlCol="0">
            <a:spAutoFit/>
          </a:bodyPr>
          <a:lstStyle/>
          <a:p>
            <a:r>
              <a:rPr kumimoji="1" lang="en-US" altLang="zh-CN" sz="1200" dirty="0">
                <a:solidFill>
                  <a:srgbClr val="FF0000"/>
                </a:solidFill>
              </a:rPr>
              <a:t>72</a:t>
            </a:r>
            <a:endParaRPr kumimoji="1" lang="zh-CN" altLang="en-US" sz="1200" dirty="0">
              <a:solidFill>
                <a:srgbClr val="FF0000"/>
              </a:solidFill>
            </a:endParaRPr>
          </a:p>
        </p:txBody>
      </p:sp>
      <p:sp>
        <p:nvSpPr>
          <p:cNvPr id="13" name="文本框 12">
            <a:extLst>
              <a:ext uri="{FF2B5EF4-FFF2-40B4-BE49-F238E27FC236}">
                <a16:creationId xmlns:a16="http://schemas.microsoft.com/office/drawing/2014/main" xmlns="" id="{863C3341-8F84-B04A-868C-9A0B6D7CE23E}"/>
              </a:ext>
            </a:extLst>
          </p:cNvPr>
          <p:cNvSpPr txBox="1"/>
          <p:nvPr/>
        </p:nvSpPr>
        <p:spPr>
          <a:xfrm>
            <a:off x="3535680" y="5365950"/>
            <a:ext cx="478971" cy="276999"/>
          </a:xfrm>
          <a:prstGeom prst="rect">
            <a:avLst/>
          </a:prstGeom>
          <a:noFill/>
        </p:spPr>
        <p:txBody>
          <a:bodyPr wrap="square" rtlCol="0">
            <a:spAutoFit/>
          </a:bodyPr>
          <a:lstStyle/>
          <a:p>
            <a:r>
              <a:rPr kumimoji="1" lang="en-US" altLang="zh-CN" sz="1200" dirty="0">
                <a:solidFill>
                  <a:srgbClr val="FFFF00"/>
                </a:solidFill>
              </a:rPr>
              <a:t>137</a:t>
            </a:r>
            <a:endParaRPr kumimoji="1" lang="zh-CN" altLang="en-US" sz="1200" dirty="0">
              <a:solidFill>
                <a:srgbClr val="FFFF00"/>
              </a:solidFill>
            </a:endParaRPr>
          </a:p>
        </p:txBody>
      </p:sp>
      <p:sp>
        <p:nvSpPr>
          <p:cNvPr id="14" name="文本框 13">
            <a:extLst>
              <a:ext uri="{FF2B5EF4-FFF2-40B4-BE49-F238E27FC236}">
                <a16:creationId xmlns:a16="http://schemas.microsoft.com/office/drawing/2014/main" xmlns="" id="{91668212-38F5-AA44-82E9-CC7BACCC691B}"/>
              </a:ext>
            </a:extLst>
          </p:cNvPr>
          <p:cNvSpPr txBox="1"/>
          <p:nvPr/>
        </p:nvSpPr>
        <p:spPr>
          <a:xfrm>
            <a:off x="6096000" y="4542990"/>
            <a:ext cx="478971" cy="276999"/>
          </a:xfrm>
          <a:prstGeom prst="rect">
            <a:avLst/>
          </a:prstGeom>
          <a:noFill/>
        </p:spPr>
        <p:txBody>
          <a:bodyPr wrap="square" rtlCol="0">
            <a:spAutoFit/>
          </a:bodyPr>
          <a:lstStyle/>
          <a:p>
            <a:r>
              <a:rPr kumimoji="1" lang="en-US" altLang="zh-CN" sz="1200" dirty="0">
                <a:solidFill>
                  <a:srgbClr val="FFFF00"/>
                </a:solidFill>
              </a:rPr>
              <a:t>132</a:t>
            </a:r>
            <a:endParaRPr kumimoji="1" lang="zh-CN" altLang="en-US" sz="1200" dirty="0">
              <a:solidFill>
                <a:srgbClr val="FFFF00"/>
              </a:solidFill>
            </a:endParaRPr>
          </a:p>
        </p:txBody>
      </p:sp>
      <p:sp>
        <p:nvSpPr>
          <p:cNvPr id="15" name="文本框 14">
            <a:extLst>
              <a:ext uri="{FF2B5EF4-FFF2-40B4-BE49-F238E27FC236}">
                <a16:creationId xmlns:a16="http://schemas.microsoft.com/office/drawing/2014/main" xmlns="" id="{80EC78DE-AD1A-474A-8DCB-A826308ACAA0}"/>
              </a:ext>
            </a:extLst>
          </p:cNvPr>
          <p:cNvSpPr txBox="1"/>
          <p:nvPr/>
        </p:nvSpPr>
        <p:spPr>
          <a:xfrm>
            <a:off x="8852756" y="4278293"/>
            <a:ext cx="478971" cy="276999"/>
          </a:xfrm>
          <a:prstGeom prst="rect">
            <a:avLst/>
          </a:prstGeom>
          <a:noFill/>
        </p:spPr>
        <p:txBody>
          <a:bodyPr wrap="square" rtlCol="0">
            <a:spAutoFit/>
          </a:bodyPr>
          <a:lstStyle/>
          <a:p>
            <a:r>
              <a:rPr kumimoji="1" lang="en-US" altLang="zh-CN" sz="1200" dirty="0">
                <a:solidFill>
                  <a:srgbClr val="FFFF00"/>
                </a:solidFill>
              </a:rPr>
              <a:t>96</a:t>
            </a:r>
            <a:endParaRPr kumimoji="1" lang="zh-CN" altLang="en-US" sz="1200" dirty="0">
              <a:solidFill>
                <a:srgbClr val="FFFF00"/>
              </a:solidFill>
            </a:endParaRPr>
          </a:p>
        </p:txBody>
      </p:sp>
      <p:sp>
        <p:nvSpPr>
          <p:cNvPr id="16" name="文本框 15">
            <a:extLst>
              <a:ext uri="{FF2B5EF4-FFF2-40B4-BE49-F238E27FC236}">
                <a16:creationId xmlns:a16="http://schemas.microsoft.com/office/drawing/2014/main" xmlns="" id="{3D3E71E8-F4D0-414D-91F9-05D314DEED3B}"/>
              </a:ext>
            </a:extLst>
          </p:cNvPr>
          <p:cNvSpPr txBox="1"/>
          <p:nvPr/>
        </p:nvSpPr>
        <p:spPr>
          <a:xfrm>
            <a:off x="8852755" y="5881668"/>
            <a:ext cx="478971" cy="276999"/>
          </a:xfrm>
          <a:prstGeom prst="rect">
            <a:avLst/>
          </a:prstGeom>
          <a:noFill/>
        </p:spPr>
        <p:txBody>
          <a:bodyPr wrap="square" rtlCol="0">
            <a:spAutoFit/>
          </a:bodyPr>
          <a:lstStyle/>
          <a:p>
            <a:r>
              <a:rPr kumimoji="1" lang="en-US" altLang="zh-CN" sz="1200" dirty="0">
                <a:solidFill>
                  <a:srgbClr val="FFFF00"/>
                </a:solidFill>
              </a:rPr>
              <a:t>36</a:t>
            </a:r>
            <a:endParaRPr kumimoji="1" lang="zh-CN" altLang="en-US" sz="1200" dirty="0">
              <a:solidFill>
                <a:srgbClr val="FFFF00"/>
              </a:solidFill>
            </a:endParaRPr>
          </a:p>
        </p:txBody>
      </p:sp>
      <p:sp>
        <p:nvSpPr>
          <p:cNvPr id="17" name="文本框 16">
            <a:extLst>
              <a:ext uri="{FF2B5EF4-FFF2-40B4-BE49-F238E27FC236}">
                <a16:creationId xmlns:a16="http://schemas.microsoft.com/office/drawing/2014/main" xmlns="" id="{526A0CAC-E030-C14D-B618-66C697144E0E}"/>
              </a:ext>
            </a:extLst>
          </p:cNvPr>
          <p:cNvSpPr txBox="1"/>
          <p:nvPr/>
        </p:nvSpPr>
        <p:spPr>
          <a:xfrm>
            <a:off x="8875132" y="6300339"/>
            <a:ext cx="478971" cy="276999"/>
          </a:xfrm>
          <a:prstGeom prst="rect">
            <a:avLst/>
          </a:prstGeom>
          <a:noFill/>
        </p:spPr>
        <p:txBody>
          <a:bodyPr wrap="square" rtlCol="0">
            <a:spAutoFit/>
          </a:bodyPr>
          <a:lstStyle/>
          <a:p>
            <a:r>
              <a:rPr kumimoji="1" lang="en-US" altLang="zh-CN" sz="1200" dirty="0">
                <a:solidFill>
                  <a:srgbClr val="FFFF00"/>
                </a:solidFill>
              </a:rPr>
              <a:t>5</a:t>
            </a:r>
            <a:endParaRPr kumimoji="1" lang="zh-CN" altLang="en-US" sz="1200" dirty="0">
              <a:solidFill>
                <a:srgbClr val="FFFF00"/>
              </a:solidFill>
            </a:endParaRPr>
          </a:p>
        </p:txBody>
      </p:sp>
      <p:sp>
        <p:nvSpPr>
          <p:cNvPr id="18" name="文本框 17">
            <a:extLst>
              <a:ext uri="{FF2B5EF4-FFF2-40B4-BE49-F238E27FC236}">
                <a16:creationId xmlns:a16="http://schemas.microsoft.com/office/drawing/2014/main" xmlns="" id="{05B18585-91A2-5042-A7A4-552545207446}"/>
              </a:ext>
            </a:extLst>
          </p:cNvPr>
          <p:cNvSpPr txBox="1"/>
          <p:nvPr/>
        </p:nvSpPr>
        <p:spPr>
          <a:xfrm>
            <a:off x="9272451" y="2503628"/>
            <a:ext cx="2538307" cy="2923877"/>
          </a:xfrm>
          <a:prstGeom prst="rect">
            <a:avLst/>
          </a:prstGeom>
          <a:noFill/>
        </p:spPr>
        <p:txBody>
          <a:bodyPr wrap="square" rtlCol="0">
            <a:spAutoFit/>
          </a:bodyPr>
          <a:lstStyle/>
          <a:p>
            <a:r>
              <a:rPr kumimoji="1" lang="en-US" altLang="zh-CN" sz="1600" dirty="0">
                <a:latin typeface="Calibri" panose="020F0502020204030204" pitchFamily="34" charset="0"/>
                <a:cs typeface="Calibri" panose="020F0502020204030204" pitchFamily="34" charset="0"/>
              </a:rPr>
              <a:t>  </a:t>
            </a:r>
            <a:r>
              <a:rPr kumimoji="1" lang="en-US" altLang="zh-CN" sz="1400" dirty="0">
                <a:latin typeface="Calibri" panose="020F0502020204030204" pitchFamily="34" charset="0"/>
                <a:cs typeface="Calibri" panose="020F0502020204030204" pitchFamily="34" charset="0"/>
              </a:rPr>
              <a:t>From this diagram, we can find that there is a huge difference in number when one is free but another is paid. For those in Android free but iOS paid, there are 132 observations, but for those in iOS free but Android paid, there are only 5. we continue to study and find that for those 132 observations, ¾ of them have In-App-Purchase. We guess that maybe in android market,. </a:t>
            </a:r>
            <a:endParaRPr kumimoji="1" lang="zh-CN" altLang="en-US" sz="1400" dirty="0">
              <a:latin typeface="Calibri" panose="020F0502020204030204" pitchFamily="34" charset="0"/>
              <a:cs typeface="Calibri" panose="020F0502020204030204" pitchFamily="34" charset="0"/>
            </a:endParaRPr>
          </a:p>
        </p:txBody>
      </p:sp>
      <p:pic>
        <p:nvPicPr>
          <p:cNvPr id="20" name="图片 19">
            <a:extLst>
              <a:ext uri="{FF2B5EF4-FFF2-40B4-BE49-F238E27FC236}">
                <a16:creationId xmlns:a16="http://schemas.microsoft.com/office/drawing/2014/main" xmlns="" id="{B7DE431A-51A8-1742-97CE-9423209EC7C7}"/>
              </a:ext>
            </a:extLst>
          </p:cNvPr>
          <p:cNvPicPr>
            <a:picLocks noChangeAspect="1"/>
          </p:cNvPicPr>
          <p:nvPr/>
        </p:nvPicPr>
        <p:blipFill>
          <a:blip r:embed="rId2"/>
          <a:stretch>
            <a:fillRect/>
          </a:stretch>
        </p:blipFill>
        <p:spPr>
          <a:xfrm>
            <a:off x="439461" y="2369336"/>
            <a:ext cx="8435671" cy="4371911"/>
          </a:xfrm>
          <a:prstGeom prst="rect">
            <a:avLst/>
          </a:prstGeom>
        </p:spPr>
      </p:pic>
      <p:sp>
        <p:nvSpPr>
          <p:cNvPr id="21" name="文本框 20">
            <a:extLst>
              <a:ext uri="{FF2B5EF4-FFF2-40B4-BE49-F238E27FC236}">
                <a16:creationId xmlns:a16="http://schemas.microsoft.com/office/drawing/2014/main" xmlns="" id="{FEB11A40-8332-A64B-8BA8-0BD5DE3857BD}"/>
              </a:ext>
            </a:extLst>
          </p:cNvPr>
          <p:cNvSpPr txBox="1"/>
          <p:nvPr/>
        </p:nvSpPr>
        <p:spPr>
          <a:xfrm>
            <a:off x="6096000" y="4825131"/>
            <a:ext cx="478971" cy="276999"/>
          </a:xfrm>
          <a:prstGeom prst="rect">
            <a:avLst/>
          </a:prstGeom>
          <a:noFill/>
        </p:spPr>
        <p:txBody>
          <a:bodyPr wrap="square" rtlCol="0">
            <a:spAutoFit/>
          </a:bodyPr>
          <a:lstStyle/>
          <a:p>
            <a:r>
              <a:rPr kumimoji="1" lang="en-US" altLang="zh-CN" sz="1200" dirty="0">
                <a:solidFill>
                  <a:srgbClr val="FFFF00"/>
                </a:solidFill>
              </a:rPr>
              <a:t>132</a:t>
            </a:r>
            <a:endParaRPr kumimoji="1" lang="zh-CN" altLang="en-US" sz="1200" dirty="0">
              <a:solidFill>
                <a:srgbClr val="FFFF00"/>
              </a:solidFill>
            </a:endParaRPr>
          </a:p>
        </p:txBody>
      </p:sp>
      <p:sp>
        <p:nvSpPr>
          <p:cNvPr id="22" name="文本框 21">
            <a:extLst>
              <a:ext uri="{FF2B5EF4-FFF2-40B4-BE49-F238E27FC236}">
                <a16:creationId xmlns:a16="http://schemas.microsoft.com/office/drawing/2014/main" xmlns="" id="{CBB8F98B-F2EE-514E-8D9C-F9D7954BCE31}"/>
              </a:ext>
            </a:extLst>
          </p:cNvPr>
          <p:cNvSpPr txBox="1"/>
          <p:nvPr/>
        </p:nvSpPr>
        <p:spPr>
          <a:xfrm>
            <a:off x="3575601" y="5433411"/>
            <a:ext cx="478971" cy="276999"/>
          </a:xfrm>
          <a:prstGeom prst="rect">
            <a:avLst/>
          </a:prstGeom>
          <a:noFill/>
        </p:spPr>
        <p:txBody>
          <a:bodyPr wrap="square" rtlCol="0">
            <a:spAutoFit/>
          </a:bodyPr>
          <a:lstStyle/>
          <a:p>
            <a:r>
              <a:rPr kumimoji="1" lang="en-US" altLang="zh-CN" sz="1200" dirty="0">
                <a:solidFill>
                  <a:srgbClr val="FFFF00"/>
                </a:solidFill>
              </a:rPr>
              <a:t>137</a:t>
            </a:r>
            <a:endParaRPr kumimoji="1" lang="zh-CN" altLang="en-US" sz="1200" dirty="0">
              <a:solidFill>
                <a:srgbClr val="FFFF00"/>
              </a:solidFill>
            </a:endParaRPr>
          </a:p>
        </p:txBody>
      </p:sp>
      <p:sp>
        <p:nvSpPr>
          <p:cNvPr id="23" name="文本框 22">
            <a:extLst>
              <a:ext uri="{FF2B5EF4-FFF2-40B4-BE49-F238E27FC236}">
                <a16:creationId xmlns:a16="http://schemas.microsoft.com/office/drawing/2014/main" xmlns="" id="{80068D51-28C6-C547-8803-A44BA6F4B509}"/>
              </a:ext>
            </a:extLst>
          </p:cNvPr>
          <p:cNvSpPr txBox="1"/>
          <p:nvPr/>
        </p:nvSpPr>
        <p:spPr>
          <a:xfrm>
            <a:off x="3535680" y="3908538"/>
            <a:ext cx="478971" cy="276999"/>
          </a:xfrm>
          <a:prstGeom prst="rect">
            <a:avLst/>
          </a:prstGeom>
          <a:noFill/>
        </p:spPr>
        <p:txBody>
          <a:bodyPr wrap="square" rtlCol="0">
            <a:spAutoFit/>
          </a:bodyPr>
          <a:lstStyle/>
          <a:p>
            <a:r>
              <a:rPr kumimoji="1" lang="en-US" altLang="zh-CN" sz="1200" dirty="0">
                <a:solidFill>
                  <a:srgbClr val="FF0000"/>
                </a:solidFill>
              </a:rPr>
              <a:t>170</a:t>
            </a:r>
            <a:endParaRPr kumimoji="1" lang="zh-CN" altLang="en-US" sz="1200" dirty="0">
              <a:solidFill>
                <a:srgbClr val="FF0000"/>
              </a:solidFill>
            </a:endParaRPr>
          </a:p>
        </p:txBody>
      </p:sp>
      <p:sp>
        <p:nvSpPr>
          <p:cNvPr id="24" name="文本框 23">
            <a:extLst>
              <a:ext uri="{FF2B5EF4-FFF2-40B4-BE49-F238E27FC236}">
                <a16:creationId xmlns:a16="http://schemas.microsoft.com/office/drawing/2014/main" xmlns="" id="{744B1B14-6130-DF4D-809B-2BEFFEC9952E}"/>
              </a:ext>
            </a:extLst>
          </p:cNvPr>
          <p:cNvSpPr txBox="1"/>
          <p:nvPr/>
        </p:nvSpPr>
        <p:spPr>
          <a:xfrm>
            <a:off x="936413" y="4425798"/>
            <a:ext cx="478971" cy="276999"/>
          </a:xfrm>
          <a:prstGeom prst="rect">
            <a:avLst/>
          </a:prstGeom>
          <a:noFill/>
        </p:spPr>
        <p:txBody>
          <a:bodyPr wrap="square" rtlCol="0">
            <a:spAutoFit/>
          </a:bodyPr>
          <a:lstStyle/>
          <a:p>
            <a:r>
              <a:rPr kumimoji="1" lang="en-US" altLang="zh-CN" sz="1200" dirty="0">
                <a:solidFill>
                  <a:srgbClr val="0070C0"/>
                </a:solidFill>
              </a:rPr>
              <a:t>307</a:t>
            </a:r>
            <a:endParaRPr kumimoji="1" lang="zh-CN" altLang="en-US" sz="1200" dirty="0">
              <a:solidFill>
                <a:srgbClr val="0070C0"/>
              </a:solidFill>
            </a:endParaRPr>
          </a:p>
        </p:txBody>
      </p:sp>
    </p:spTree>
    <p:extLst>
      <p:ext uri="{BB962C8B-B14F-4D97-AF65-F5344CB8AC3E}">
        <p14:creationId xmlns:p14="http://schemas.microsoft.com/office/powerpoint/2010/main" val="22851453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26">
            <a:extLst>
              <a:ext uri="{FF2B5EF4-FFF2-40B4-BE49-F238E27FC236}">
                <a16:creationId xmlns:a16="http://schemas.microsoft.com/office/drawing/2014/main" xmlns="" id="{3B854194-185D-494D-905C-7C7CB2E30F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xmlns="" id="{B4F5FA0D-0104-4987-8241-EFF7C85B88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xmlns="" id="{2897127E-6CEF-446C-BE87-93B7C46E49D1}"/>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40079" y="2053641"/>
            <a:ext cx="3669161" cy="2760098"/>
          </a:xfrm>
        </p:spPr>
        <p:txBody>
          <a:bodyPr>
            <a:normAutofit/>
          </a:bodyPr>
          <a:lstStyle/>
          <a:p>
            <a:r>
              <a:rPr lang="en-US">
                <a:solidFill>
                  <a:srgbClr val="FFFFFF"/>
                </a:solidFill>
              </a:rPr>
              <a:t>Conclusion &amp; Future Plan</a:t>
            </a:r>
            <a:endParaRPr lang="en-US" dirty="0">
              <a:solidFill>
                <a:srgbClr val="FFFFFF"/>
              </a:solidFill>
            </a:endParaRPr>
          </a:p>
        </p:txBody>
      </p:sp>
      <p:sp>
        <p:nvSpPr>
          <p:cNvPr id="37" name="Content Placeholder 2"/>
          <p:cNvSpPr>
            <a:spLocks noGrp="1"/>
          </p:cNvSpPr>
          <p:nvPr>
            <p:ph idx="1"/>
          </p:nvPr>
        </p:nvSpPr>
        <p:spPr>
          <a:xfrm>
            <a:off x="5628290" y="801866"/>
            <a:ext cx="5768368" cy="5189031"/>
          </a:xfrm>
        </p:spPr>
        <p:txBody>
          <a:bodyPr anchor="ctr">
            <a:normAutofit/>
          </a:bodyPr>
          <a:lstStyle/>
          <a:p>
            <a:r>
              <a:rPr kumimoji="1" lang="en-US" altLang="zh-CN" sz="2400" dirty="0">
                <a:solidFill>
                  <a:srgbClr val="000000"/>
                </a:solidFill>
                <a:latin typeface="Calibri" panose="020F0502020204030204" pitchFamily="34" charset="0"/>
                <a:cs typeface="Calibri" panose="020F0502020204030204" pitchFamily="34" charset="0"/>
              </a:rPr>
              <a:t>App developers are more willing to set free download of their app at first in Android market than in iOS market to attract customers, and use other methods like in-app-purchase to make profits.</a:t>
            </a:r>
          </a:p>
          <a:p>
            <a:endParaRPr kumimoji="1" lang="en-US" altLang="zh-CN" sz="2400" b="1" dirty="0">
              <a:solidFill>
                <a:srgbClr val="000000"/>
              </a:solidFill>
            </a:endParaRPr>
          </a:p>
          <a:p>
            <a:r>
              <a:rPr lang="en-US" altLang="zh-CN" sz="2400" dirty="0">
                <a:solidFill>
                  <a:srgbClr val="000000"/>
                </a:solidFill>
                <a:latin typeface="Calibri" panose="020F0502020204030204" pitchFamily="34" charset="0"/>
                <a:cs typeface="Calibri" panose="020F0502020204030204" pitchFamily="34" charset="0"/>
              </a:rPr>
              <a:t>More exploration on both Markets</a:t>
            </a:r>
          </a:p>
          <a:p>
            <a:r>
              <a:rPr lang="en-US" altLang="zh-CN" sz="2400" dirty="0">
                <a:solidFill>
                  <a:srgbClr val="000000"/>
                </a:solidFill>
                <a:latin typeface="Calibri" panose="020F0502020204030204" pitchFamily="34" charset="0"/>
                <a:cs typeface="Calibri" panose="020F0502020204030204" pitchFamily="34" charset="0"/>
              </a:rPr>
              <a:t>Relationships </a:t>
            </a:r>
            <a:r>
              <a:rPr lang="en-US" altLang="zh-CN" sz="2400" dirty="0" smtClean="0">
                <a:solidFill>
                  <a:srgbClr val="000000"/>
                </a:solidFill>
                <a:latin typeface="Calibri" panose="020F0502020204030204" pitchFamily="34" charset="0"/>
                <a:cs typeface="Calibri" panose="020F0502020204030204" pitchFamily="34" charset="0"/>
              </a:rPr>
              <a:t>between </a:t>
            </a:r>
            <a:r>
              <a:rPr lang="en-US" altLang="zh-CN" sz="2400" dirty="0">
                <a:solidFill>
                  <a:srgbClr val="000000"/>
                </a:solidFill>
                <a:latin typeface="Calibri" panose="020F0502020204030204" pitchFamily="34" charset="0"/>
                <a:cs typeface="Calibri" panose="020F0502020204030204" pitchFamily="34" charset="0"/>
              </a:rPr>
              <a:t>Reviews and Rating</a:t>
            </a:r>
          </a:p>
          <a:p>
            <a:r>
              <a:rPr lang="en-US" altLang="zh-CN" sz="2400" dirty="0">
                <a:solidFill>
                  <a:srgbClr val="000000"/>
                </a:solidFill>
                <a:latin typeface="Calibri" panose="020F0502020204030204" pitchFamily="34" charset="0"/>
                <a:cs typeface="Calibri" panose="020F0502020204030204" pitchFamily="34" charset="0"/>
              </a:rPr>
              <a:t>Classify the review </a:t>
            </a:r>
            <a:r>
              <a:rPr lang="en-US" altLang="zh-CN" sz="2400">
                <a:solidFill>
                  <a:srgbClr val="000000"/>
                </a:solidFill>
                <a:latin typeface="Calibri" panose="020F0502020204030204" pitchFamily="34" charset="0"/>
                <a:cs typeface="Calibri" panose="020F0502020204030204" pitchFamily="34" charset="0"/>
              </a:rPr>
              <a:t>into </a:t>
            </a:r>
            <a:r>
              <a:rPr lang="en-US" altLang="zh-CN" sz="2400" smtClean="0">
                <a:solidFill>
                  <a:srgbClr val="000000"/>
                </a:solidFill>
                <a:latin typeface="Calibri" panose="020F0502020204030204" pitchFamily="34" charset="0"/>
                <a:cs typeface="Calibri" panose="020F0502020204030204" pitchFamily="34" charset="0"/>
              </a:rPr>
              <a:t>positive</a:t>
            </a:r>
            <a:r>
              <a:rPr lang="en-US" altLang="zh-CN" sz="2400" smtClean="0">
                <a:solidFill>
                  <a:srgbClr val="000000"/>
                </a:solidFill>
                <a:latin typeface="Calibri" panose="020F0502020204030204" pitchFamily="34" charset="0"/>
                <a:cs typeface="Calibri" panose="020F0502020204030204" pitchFamily="34" charset="0"/>
              </a:rPr>
              <a:t>/negative </a:t>
            </a:r>
            <a:r>
              <a:rPr lang="en-US" altLang="zh-CN" sz="2400">
                <a:solidFill>
                  <a:srgbClr val="000000"/>
                </a:solidFill>
                <a:latin typeface="Calibri" panose="020F0502020204030204" pitchFamily="34" charset="0"/>
                <a:cs typeface="Calibri" panose="020F0502020204030204" pitchFamily="34" charset="0"/>
              </a:rPr>
              <a:t>based </a:t>
            </a:r>
            <a:r>
              <a:rPr lang="en-US" altLang="zh-CN" sz="2400" smtClean="0">
                <a:solidFill>
                  <a:srgbClr val="000000"/>
                </a:solidFill>
                <a:latin typeface="Calibri" panose="020F0502020204030204" pitchFamily="34" charset="0"/>
                <a:cs typeface="Calibri" panose="020F0502020204030204" pitchFamily="34" charset="0"/>
              </a:rPr>
              <a:t>text itself </a:t>
            </a:r>
            <a:r>
              <a:rPr lang="en-US" altLang="zh-CN" sz="2400" dirty="0">
                <a:solidFill>
                  <a:srgbClr val="000000"/>
                </a:solidFill>
                <a:latin typeface="Calibri" panose="020F0502020204030204" pitchFamily="34" charset="0"/>
                <a:cs typeface="Calibri" panose="020F0502020204030204" pitchFamily="34" charset="0"/>
              </a:rPr>
              <a:t>(Sentiment Analysis)</a:t>
            </a:r>
          </a:p>
          <a:p>
            <a:pPr marL="0" indent="0">
              <a:buNone/>
            </a:pPr>
            <a:endParaRPr kumimoji="1" lang="en-US" altLang="zh-CN" sz="2400" b="1" dirty="0">
              <a:solidFill>
                <a:srgbClr val="000000"/>
              </a:solidFill>
            </a:endParaRPr>
          </a:p>
          <a:p>
            <a:endParaRPr kumimoji="1" lang="en-US" sz="2400" b="1" dirty="0">
              <a:solidFill>
                <a:srgbClr val="000000"/>
              </a:solidFill>
            </a:endParaRPr>
          </a:p>
          <a:p>
            <a:endParaRPr lang="en-US" sz="2400" b="1" dirty="0">
              <a:solidFill>
                <a:srgbClr val="000000"/>
              </a:solidFill>
            </a:endParaRPr>
          </a:p>
        </p:txBody>
      </p:sp>
    </p:spTree>
    <p:extLst>
      <p:ext uri="{BB962C8B-B14F-4D97-AF65-F5344CB8AC3E}">
        <p14:creationId xmlns:p14="http://schemas.microsoft.com/office/powerpoint/2010/main" val="14027286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B2E216D-B691-8F48-9693-A5EDDB1EFDBD}"/>
              </a:ext>
            </a:extLst>
          </p:cNvPr>
          <p:cNvSpPr>
            <a:spLocks noGrp="1"/>
          </p:cNvSpPr>
          <p:nvPr>
            <p:ph type="title"/>
          </p:nvPr>
        </p:nvSpPr>
        <p:spPr>
          <a:xfrm>
            <a:off x="546351" y="433545"/>
            <a:ext cx="11139854" cy="1345550"/>
          </a:xfrm>
        </p:spPr>
        <p:txBody>
          <a:bodyPr vert="horz" lIns="91440" tIns="45720" rIns="91440" bIns="45720" rtlCol="0" anchor="b">
            <a:normAutofit/>
          </a:bodyPr>
          <a:lstStyle/>
          <a:p>
            <a:pPr algn="ctr"/>
            <a:r>
              <a:rPr kumimoji="1" lang="en-US" altLang="zh-CN" sz="5400" dirty="0"/>
              <a:t>Sentiment Analysis </a:t>
            </a:r>
            <a:r>
              <a:rPr kumimoji="1" lang="en-US" altLang="zh-CN" sz="5400"/>
              <a:t>Plan:</a:t>
            </a:r>
            <a:endParaRPr kumimoji="1" lang="en-US" altLang="zh-CN" sz="5400" dirty="0"/>
          </a:p>
        </p:txBody>
      </p:sp>
      <p:pic>
        <p:nvPicPr>
          <p:cNvPr id="5" name="内容占位符 4">
            <a:extLst>
              <a:ext uri="{FF2B5EF4-FFF2-40B4-BE49-F238E27FC236}">
                <a16:creationId xmlns:a16="http://schemas.microsoft.com/office/drawing/2014/main" xmlns="" id="{C7EF3C10-597A-9845-97A8-5A3A6A977904}"/>
              </a:ext>
            </a:extLst>
          </p:cNvPr>
          <p:cNvPicPr>
            <a:picLocks noGrp="1" noChangeAspect="1"/>
          </p:cNvPicPr>
          <p:nvPr>
            <p:ph idx="1"/>
          </p:nvPr>
        </p:nvPicPr>
        <p:blipFill>
          <a:blip r:embed="rId2"/>
          <a:stretch>
            <a:fillRect/>
          </a:stretch>
        </p:blipFill>
        <p:spPr>
          <a:xfrm>
            <a:off x="78402" y="2376937"/>
            <a:ext cx="5869545" cy="1638144"/>
          </a:xfrm>
          <a:prstGeom prst="rect">
            <a:avLst/>
          </a:prstGeom>
        </p:spPr>
      </p:pic>
      <p:sp>
        <p:nvSpPr>
          <p:cNvPr id="6" name="文本框 5">
            <a:extLst>
              <a:ext uri="{FF2B5EF4-FFF2-40B4-BE49-F238E27FC236}">
                <a16:creationId xmlns:a16="http://schemas.microsoft.com/office/drawing/2014/main" xmlns="" id="{9FB254F3-EE85-8A40-8586-CB52C40BE355}"/>
              </a:ext>
            </a:extLst>
          </p:cNvPr>
          <p:cNvSpPr txBox="1"/>
          <p:nvPr/>
        </p:nvSpPr>
        <p:spPr>
          <a:xfrm>
            <a:off x="165462" y="4412378"/>
            <a:ext cx="5782484" cy="923330"/>
          </a:xfrm>
          <a:prstGeom prst="rect">
            <a:avLst/>
          </a:prstGeom>
          <a:noFill/>
        </p:spPr>
        <p:txBody>
          <a:bodyPr wrap="square" rtlCol="0">
            <a:spAutoFit/>
          </a:bodyPr>
          <a:lstStyle/>
          <a:p>
            <a:r>
              <a:rPr kumimoji="1" lang="en-US" altLang="zh-CN" dirty="0"/>
              <a:t>We try to do the sentiment analysis (close to -1 negative, close to 1 positive) for those review and title of apple apps. It works well for title, but for review…… not good. </a:t>
            </a:r>
            <a:endParaRPr kumimoji="1" lang="zh-CN" altLang="en-US" dirty="0"/>
          </a:p>
        </p:txBody>
      </p:sp>
      <p:sp>
        <p:nvSpPr>
          <p:cNvPr id="9" name="文本框 8">
            <a:extLst>
              <a:ext uri="{FF2B5EF4-FFF2-40B4-BE49-F238E27FC236}">
                <a16:creationId xmlns:a16="http://schemas.microsoft.com/office/drawing/2014/main" xmlns="" id="{1D9D962E-A299-FD4B-A1B5-3CF0F7089F58}"/>
              </a:ext>
            </a:extLst>
          </p:cNvPr>
          <p:cNvSpPr txBox="1"/>
          <p:nvPr/>
        </p:nvSpPr>
        <p:spPr>
          <a:xfrm>
            <a:off x="6365966" y="2455817"/>
            <a:ext cx="5408023" cy="1077218"/>
          </a:xfrm>
          <a:prstGeom prst="rect">
            <a:avLst/>
          </a:prstGeom>
          <a:noFill/>
        </p:spPr>
        <p:txBody>
          <a:bodyPr wrap="square" rtlCol="0">
            <a:spAutoFit/>
          </a:bodyPr>
          <a:lstStyle/>
          <a:p>
            <a:r>
              <a:rPr kumimoji="1" lang="en-US" altLang="zh-CN" sz="1600" dirty="0"/>
              <a:t>We find the problem is that:</a:t>
            </a:r>
          </a:p>
          <a:p>
            <a:r>
              <a:rPr kumimoji="1" lang="en-US" altLang="zh-CN" sz="1600" dirty="0"/>
              <a:t>It works well for a single meaning, but when it faced with some turning point, it cannot catch the more important part of the sentence:</a:t>
            </a:r>
            <a:endParaRPr kumimoji="1" lang="zh-CN" altLang="en-US" sz="1600" dirty="0"/>
          </a:p>
        </p:txBody>
      </p:sp>
      <p:pic>
        <p:nvPicPr>
          <p:cNvPr id="20" name="图片 19">
            <a:extLst>
              <a:ext uri="{FF2B5EF4-FFF2-40B4-BE49-F238E27FC236}">
                <a16:creationId xmlns:a16="http://schemas.microsoft.com/office/drawing/2014/main" xmlns="" id="{F5B69CE9-F9C7-6746-BF43-22656D94D36A}"/>
              </a:ext>
            </a:extLst>
          </p:cNvPr>
          <p:cNvPicPr>
            <a:picLocks noChangeAspect="1"/>
          </p:cNvPicPr>
          <p:nvPr/>
        </p:nvPicPr>
        <p:blipFill>
          <a:blip r:embed="rId3"/>
          <a:stretch>
            <a:fillRect/>
          </a:stretch>
        </p:blipFill>
        <p:spPr>
          <a:xfrm>
            <a:off x="6365965" y="3533035"/>
            <a:ext cx="4671630" cy="1345550"/>
          </a:xfrm>
          <a:prstGeom prst="rect">
            <a:avLst/>
          </a:prstGeom>
        </p:spPr>
      </p:pic>
      <p:sp>
        <p:nvSpPr>
          <p:cNvPr id="22" name="文本框 21">
            <a:extLst>
              <a:ext uri="{FF2B5EF4-FFF2-40B4-BE49-F238E27FC236}">
                <a16:creationId xmlns:a16="http://schemas.microsoft.com/office/drawing/2014/main" xmlns="" id="{3412E53A-D28C-DC4A-B1E8-BDB0872DBEBD}"/>
              </a:ext>
            </a:extLst>
          </p:cNvPr>
          <p:cNvSpPr txBox="1"/>
          <p:nvPr/>
        </p:nvSpPr>
        <p:spPr>
          <a:xfrm>
            <a:off x="6365965" y="4874043"/>
            <a:ext cx="5068389" cy="1569660"/>
          </a:xfrm>
          <a:prstGeom prst="rect">
            <a:avLst/>
          </a:prstGeom>
          <a:noFill/>
        </p:spPr>
        <p:txBody>
          <a:bodyPr wrap="square" rtlCol="0">
            <a:spAutoFit/>
          </a:bodyPr>
          <a:lstStyle/>
          <a:p>
            <a:r>
              <a:rPr kumimoji="1" lang="en-US" altLang="zh-CN" sz="1600" dirty="0"/>
              <a:t>Thus, in the remaining time, we plan to analyze more about why some of our sentiment does not match the rating. Whether the user give wrong rating or wrong review? Whether our sentiment analysis have some constrains? Or whether that sentence cannot be decided without context? </a:t>
            </a:r>
            <a:endParaRPr kumimoji="1" lang="zh-CN" altLang="en-US" sz="1600" dirty="0"/>
          </a:p>
        </p:txBody>
      </p:sp>
    </p:spTree>
    <p:extLst>
      <p:ext uri="{BB962C8B-B14F-4D97-AF65-F5344CB8AC3E}">
        <p14:creationId xmlns:p14="http://schemas.microsoft.com/office/powerpoint/2010/main" val="33269475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3B854194-185D-494D-905C-7C7CB2E30F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B4F5FA0D-0104-4987-8241-EFF7C85B88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xmlns="" id="{2897127E-6CEF-446C-BE87-93B7C46E49D1}"/>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a:extLst>
              <a:ext uri="{FF2B5EF4-FFF2-40B4-BE49-F238E27FC236}">
                <a16:creationId xmlns:a16="http://schemas.microsoft.com/office/drawing/2014/main" xmlns="" id="{EE5DF66A-160A-1844-B87F-C1B5A94806BC}"/>
              </a:ext>
            </a:extLst>
          </p:cNvPr>
          <p:cNvSpPr>
            <a:spLocks noGrp="1"/>
          </p:cNvSpPr>
          <p:nvPr>
            <p:ph type="title"/>
          </p:nvPr>
        </p:nvSpPr>
        <p:spPr>
          <a:xfrm>
            <a:off x="640079" y="2053641"/>
            <a:ext cx="3669161" cy="2760098"/>
          </a:xfrm>
        </p:spPr>
        <p:txBody>
          <a:bodyPr>
            <a:normAutofit/>
          </a:bodyPr>
          <a:lstStyle/>
          <a:p>
            <a:r>
              <a:rPr kumimoji="1" lang="en-US" altLang="zh-CN" dirty="0">
                <a:solidFill>
                  <a:srgbClr val="FFFFFF"/>
                </a:solidFill>
              </a:rPr>
              <a:t> </a:t>
            </a:r>
            <a:r>
              <a:rPr kumimoji="1" lang="en-US" altLang="zh-CN" b="1" i="1" dirty="0">
                <a:solidFill>
                  <a:srgbClr val="FFFFFF"/>
                </a:solidFill>
              </a:rPr>
              <a:t>Focus </a:t>
            </a:r>
            <a:endParaRPr kumimoji="1" lang="zh-CN" altLang="en-US" b="1" i="1" dirty="0">
              <a:solidFill>
                <a:srgbClr val="FFFFFF"/>
              </a:solidFill>
            </a:endParaRPr>
          </a:p>
        </p:txBody>
      </p:sp>
      <p:sp>
        <p:nvSpPr>
          <p:cNvPr id="18" name="内容占位符 2">
            <a:extLst>
              <a:ext uri="{FF2B5EF4-FFF2-40B4-BE49-F238E27FC236}">
                <a16:creationId xmlns:a16="http://schemas.microsoft.com/office/drawing/2014/main" xmlns="" id="{B5FB3753-CDF4-8A48-858A-F59C10603194}"/>
              </a:ext>
            </a:extLst>
          </p:cNvPr>
          <p:cNvSpPr>
            <a:spLocks noGrp="1"/>
          </p:cNvSpPr>
          <p:nvPr>
            <p:ph idx="1"/>
          </p:nvPr>
        </p:nvSpPr>
        <p:spPr>
          <a:xfrm>
            <a:off x="6090574" y="801866"/>
            <a:ext cx="5306084" cy="5230634"/>
          </a:xfrm>
        </p:spPr>
        <p:txBody>
          <a:bodyPr anchor="ctr">
            <a:normAutofit/>
          </a:bodyPr>
          <a:lstStyle/>
          <a:p>
            <a:pPr marL="514350" indent="-514350">
              <a:buAutoNum type="arabicPeriod"/>
            </a:pPr>
            <a:r>
              <a:rPr kumimoji="1" lang="en-US" altLang="zh-CN" sz="2400" b="1" dirty="0">
                <a:solidFill>
                  <a:srgbClr val="000000"/>
                </a:solidFill>
                <a:latin typeface="Calibri" panose="020F0502020204030204" pitchFamily="34" charset="0"/>
                <a:cs typeface="Calibri" panose="020F0502020204030204" pitchFamily="34" charset="0"/>
              </a:rPr>
              <a:t>Review</a:t>
            </a:r>
          </a:p>
          <a:p>
            <a:pPr marL="514350" indent="-514350">
              <a:buAutoNum type="arabicPeriod"/>
            </a:pPr>
            <a:r>
              <a:rPr kumimoji="1" lang="en-US" altLang="zh-CN" sz="2400" b="1" dirty="0">
                <a:solidFill>
                  <a:srgbClr val="000000"/>
                </a:solidFill>
                <a:latin typeface="Calibri" panose="020F0502020204030204" pitchFamily="34" charset="0"/>
                <a:cs typeface="Calibri" panose="020F0502020204030204" pitchFamily="34" charset="0"/>
              </a:rPr>
              <a:t>User Preference</a:t>
            </a:r>
          </a:p>
          <a:p>
            <a:pPr marL="514350" indent="-514350">
              <a:buAutoNum type="arabicPeriod"/>
            </a:pPr>
            <a:r>
              <a:rPr kumimoji="1" lang="en-US" altLang="zh-CN" sz="2400" b="1" dirty="0">
                <a:solidFill>
                  <a:srgbClr val="000000"/>
                </a:solidFill>
                <a:latin typeface="Calibri" panose="020F0502020204030204" pitchFamily="34" charset="0"/>
                <a:cs typeface="Calibri" panose="020F0502020204030204" pitchFamily="34" charset="0"/>
              </a:rPr>
              <a:t>Market Comparison</a:t>
            </a:r>
          </a:p>
        </p:txBody>
      </p:sp>
    </p:spTree>
    <p:extLst>
      <p:ext uri="{BB962C8B-B14F-4D97-AF65-F5344CB8AC3E}">
        <p14:creationId xmlns:p14="http://schemas.microsoft.com/office/powerpoint/2010/main" val="42430155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AC694E4-EF97-A54E-BCAB-2E8595F9FA05}"/>
              </a:ext>
            </a:extLst>
          </p:cNvPr>
          <p:cNvSpPr>
            <a:spLocks noGrp="1"/>
          </p:cNvSpPr>
          <p:nvPr>
            <p:ph type="title"/>
          </p:nvPr>
        </p:nvSpPr>
        <p:spPr>
          <a:xfrm>
            <a:off x="983556" y="96184"/>
            <a:ext cx="10078250" cy="480119"/>
          </a:xfrm>
        </p:spPr>
        <p:txBody>
          <a:bodyPr>
            <a:normAutofit/>
          </a:bodyPr>
          <a:lstStyle/>
          <a:p>
            <a:r>
              <a:rPr kumimoji="1" lang="en-US" altLang="zh-CN" sz="2400" b="1" i="1" dirty="0">
                <a:latin typeface="Calibri" panose="020F0502020204030204" pitchFamily="34" charset="0"/>
                <a:cs typeface="Calibri" panose="020F0502020204030204" pitchFamily="34" charset="0"/>
              </a:rPr>
              <a:t>Overview of the Dataset for Apple Store and Google Play</a:t>
            </a:r>
            <a:endParaRPr kumimoji="1" lang="zh-CN" altLang="en-US" sz="2400" b="1" i="1" dirty="0">
              <a:latin typeface="Calibri" panose="020F0502020204030204" pitchFamily="34" charset="0"/>
              <a:cs typeface="Calibri" panose="020F0502020204030204" pitchFamily="34" charset="0"/>
            </a:endParaRPr>
          </a:p>
        </p:txBody>
      </p:sp>
      <p:pic>
        <p:nvPicPr>
          <p:cNvPr id="5" name="内容占位符 4">
            <a:extLst>
              <a:ext uri="{FF2B5EF4-FFF2-40B4-BE49-F238E27FC236}">
                <a16:creationId xmlns:a16="http://schemas.microsoft.com/office/drawing/2014/main" xmlns="" id="{C9C30EA7-CA69-FE47-AF1F-D10FB0F58D76}"/>
              </a:ext>
            </a:extLst>
          </p:cNvPr>
          <p:cNvPicPr>
            <a:picLocks noGrp="1" noChangeAspect="1"/>
          </p:cNvPicPr>
          <p:nvPr>
            <p:ph idx="1"/>
          </p:nvPr>
        </p:nvPicPr>
        <p:blipFill>
          <a:blip r:embed="rId3"/>
          <a:stretch>
            <a:fillRect/>
          </a:stretch>
        </p:blipFill>
        <p:spPr>
          <a:xfrm>
            <a:off x="983556" y="754889"/>
            <a:ext cx="7788716" cy="2747022"/>
          </a:xfrm>
        </p:spPr>
      </p:pic>
      <p:pic>
        <p:nvPicPr>
          <p:cNvPr id="7" name="图片 6">
            <a:extLst>
              <a:ext uri="{FF2B5EF4-FFF2-40B4-BE49-F238E27FC236}">
                <a16:creationId xmlns:a16="http://schemas.microsoft.com/office/drawing/2014/main" xmlns="" id="{C4056D1A-7CA3-4A40-918D-F46541C94562}"/>
              </a:ext>
            </a:extLst>
          </p:cNvPr>
          <p:cNvPicPr>
            <a:picLocks noChangeAspect="1"/>
          </p:cNvPicPr>
          <p:nvPr/>
        </p:nvPicPr>
        <p:blipFill>
          <a:blip r:embed="rId4"/>
          <a:stretch>
            <a:fillRect/>
          </a:stretch>
        </p:blipFill>
        <p:spPr>
          <a:xfrm>
            <a:off x="983556" y="3680498"/>
            <a:ext cx="7788716" cy="2544409"/>
          </a:xfrm>
          <a:prstGeom prst="rect">
            <a:avLst/>
          </a:prstGeom>
        </p:spPr>
      </p:pic>
      <p:sp>
        <p:nvSpPr>
          <p:cNvPr id="6" name="TextBox 5"/>
          <p:cNvSpPr txBox="1"/>
          <p:nvPr/>
        </p:nvSpPr>
        <p:spPr>
          <a:xfrm>
            <a:off x="8945880" y="1082040"/>
            <a:ext cx="3154680" cy="1200329"/>
          </a:xfrm>
          <a:prstGeom prst="rect">
            <a:avLst/>
          </a:prstGeom>
          <a:noFill/>
        </p:spPr>
        <p:txBody>
          <a:bodyPr wrap="square" rtlCol="0">
            <a:spAutoFit/>
          </a:bodyPr>
          <a:lstStyle/>
          <a:p>
            <a:pPr marL="285750" indent="-285750">
              <a:buFont typeface="Arial" charset="0"/>
              <a:buChar char="•"/>
            </a:pPr>
            <a:r>
              <a:rPr lang="en-US" dirty="0">
                <a:latin typeface="Calibri" panose="020F0502020204030204" pitchFamily="34" charset="0"/>
                <a:cs typeface="Calibri" panose="020F0502020204030204" pitchFamily="34" charset="0"/>
              </a:rPr>
              <a:t>Features: Price, Rating, Category, etc..</a:t>
            </a:r>
          </a:p>
          <a:p>
            <a:pPr marL="285750" indent="-285750">
              <a:buFont typeface="Arial" charset="0"/>
              <a:buChar char="•"/>
            </a:pPr>
            <a:r>
              <a:rPr lang="en-US" dirty="0">
                <a:latin typeface="Calibri" panose="020F0502020204030204" pitchFamily="34" charset="0"/>
                <a:cs typeface="Calibri" panose="020F0502020204030204" pitchFamily="34" charset="0"/>
              </a:rPr>
              <a:t>Original Datasets from </a:t>
            </a:r>
            <a:r>
              <a:rPr lang="en-US" altLang="zh-CN" dirty="0" smtClean="0">
                <a:latin typeface="Calibri" panose="020F0502020204030204" pitchFamily="34" charset="0"/>
                <a:cs typeface="Calibri" panose="020F0502020204030204" pitchFamily="34" charset="0"/>
              </a:rPr>
              <a:t>two </a:t>
            </a:r>
            <a:r>
              <a:rPr lang="en-US" dirty="0" err="1" smtClean="0">
                <a:latin typeface="Calibri" panose="020F0502020204030204" pitchFamily="34" charset="0"/>
                <a:cs typeface="Calibri" panose="020F0502020204030204" pitchFamily="34" charset="0"/>
              </a:rPr>
              <a:t>Kaggles</a:t>
            </a:r>
            <a:r>
              <a:rPr lang="en-US" dirty="0" smtClean="0">
                <a:latin typeface="Calibri" panose="020F0502020204030204" pitchFamily="34" charset="0"/>
                <a:cs typeface="Calibri" panose="020F0502020204030204" pitchFamily="34" charset="0"/>
              </a:rPr>
              <a:t> datasets</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538085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95F6240-D178-CD41-9081-58A469420C64}"/>
              </a:ext>
            </a:extLst>
          </p:cNvPr>
          <p:cNvSpPr>
            <a:spLocks noGrp="1"/>
          </p:cNvSpPr>
          <p:nvPr>
            <p:ph type="title"/>
          </p:nvPr>
        </p:nvSpPr>
        <p:spPr>
          <a:xfrm>
            <a:off x="324464" y="418913"/>
            <a:ext cx="11651225" cy="1033369"/>
          </a:xfrm>
        </p:spPr>
        <p:txBody>
          <a:bodyPr>
            <a:normAutofit fontScale="90000"/>
          </a:bodyPr>
          <a:lstStyle/>
          <a:p>
            <a:r>
              <a:rPr kumimoji="1" lang="en-US" altLang="zh-CN" b="1" i="1" dirty="0">
                <a:latin typeface="Calibri" panose="020F0502020204030204" pitchFamily="34" charset="0"/>
                <a:cs typeface="Calibri" panose="020F0502020204030204" pitchFamily="34" charset="0"/>
              </a:rPr>
              <a:t>What people tend to say when they try to rate an App?</a:t>
            </a:r>
            <a:endParaRPr kumimoji="1" lang="zh-CN" altLang="en-US" b="1" i="1" dirty="0">
              <a:latin typeface="Calibri" panose="020F0502020204030204" pitchFamily="34" charset="0"/>
              <a:cs typeface="Calibri" panose="020F0502020204030204" pitchFamily="34" charset="0"/>
            </a:endParaRPr>
          </a:p>
        </p:txBody>
      </p:sp>
      <p:sp>
        <p:nvSpPr>
          <p:cNvPr id="3" name="内容占位符 2">
            <a:extLst>
              <a:ext uri="{FF2B5EF4-FFF2-40B4-BE49-F238E27FC236}">
                <a16:creationId xmlns:a16="http://schemas.microsoft.com/office/drawing/2014/main" xmlns="" id="{8A86308E-1AA0-3C4C-8630-839B70756E2E}"/>
              </a:ext>
            </a:extLst>
          </p:cNvPr>
          <p:cNvSpPr>
            <a:spLocks noGrp="1"/>
          </p:cNvSpPr>
          <p:nvPr>
            <p:ph idx="1"/>
          </p:nvPr>
        </p:nvSpPr>
        <p:spPr/>
        <p:txBody>
          <a:bodyPr>
            <a:normAutofit/>
          </a:bodyPr>
          <a:lstStyle/>
          <a:p>
            <a:pPr marL="0" indent="0">
              <a:buNone/>
            </a:pPr>
            <a:r>
              <a:rPr kumimoji="1" lang="en-US" altLang="zh-CN" sz="2200" b="1" dirty="0"/>
              <a:t>Web Scrapping of reviews:</a:t>
            </a:r>
          </a:p>
          <a:p>
            <a:r>
              <a:rPr kumimoji="1" lang="en-US" altLang="zh-CN" sz="1800" dirty="0"/>
              <a:t>For each App: 50</a:t>
            </a:r>
            <a:r>
              <a:rPr kumimoji="1" lang="zh-CN" altLang="en-US" sz="1800" dirty="0"/>
              <a:t> </a:t>
            </a:r>
            <a:r>
              <a:rPr kumimoji="1" lang="en-US" altLang="zh-CN" sz="1800" dirty="0"/>
              <a:t>most helpful reviews defined by Apple.</a:t>
            </a:r>
          </a:p>
          <a:p>
            <a:r>
              <a:rPr kumimoji="1" lang="en-US" altLang="zh-CN" sz="1800" dirty="0"/>
              <a:t>From ITunes RSS Generator API</a:t>
            </a:r>
          </a:p>
          <a:p>
            <a:pPr marL="0" indent="0">
              <a:buNone/>
            </a:pPr>
            <a:endParaRPr kumimoji="1" lang="en-US" altLang="zh-CN" sz="1800" dirty="0"/>
          </a:p>
          <a:p>
            <a:pPr marL="0" indent="0">
              <a:buNone/>
            </a:pPr>
            <a:endParaRPr kumimoji="1" lang="zh-CN" altLang="en-US" sz="1800" dirty="0"/>
          </a:p>
        </p:txBody>
      </p:sp>
      <p:pic>
        <p:nvPicPr>
          <p:cNvPr id="7" name="图片 6">
            <a:extLst>
              <a:ext uri="{FF2B5EF4-FFF2-40B4-BE49-F238E27FC236}">
                <a16:creationId xmlns:a16="http://schemas.microsoft.com/office/drawing/2014/main" xmlns="" id="{F0652A84-9912-1849-BD6C-9183B9D380E2}"/>
              </a:ext>
            </a:extLst>
          </p:cNvPr>
          <p:cNvPicPr>
            <a:picLocks noChangeAspect="1"/>
          </p:cNvPicPr>
          <p:nvPr/>
        </p:nvPicPr>
        <p:blipFill>
          <a:blip r:embed="rId3"/>
          <a:stretch>
            <a:fillRect/>
          </a:stretch>
        </p:blipFill>
        <p:spPr>
          <a:xfrm>
            <a:off x="996110" y="3414133"/>
            <a:ext cx="6226882" cy="1985635"/>
          </a:xfrm>
          <a:prstGeom prst="rect">
            <a:avLst/>
          </a:prstGeom>
        </p:spPr>
      </p:pic>
      <p:pic>
        <p:nvPicPr>
          <p:cNvPr id="11" name="图片 10">
            <a:extLst>
              <a:ext uri="{FF2B5EF4-FFF2-40B4-BE49-F238E27FC236}">
                <a16:creationId xmlns:a16="http://schemas.microsoft.com/office/drawing/2014/main" xmlns="" id="{17E7E033-0558-AF4E-8A89-5CC9E8E97EDF}"/>
              </a:ext>
            </a:extLst>
          </p:cNvPr>
          <p:cNvPicPr>
            <a:picLocks noChangeAspect="1"/>
          </p:cNvPicPr>
          <p:nvPr/>
        </p:nvPicPr>
        <p:blipFill>
          <a:blip r:embed="rId4"/>
          <a:stretch>
            <a:fillRect/>
          </a:stretch>
        </p:blipFill>
        <p:spPr>
          <a:xfrm>
            <a:off x="7422137" y="2636942"/>
            <a:ext cx="1633409" cy="3540021"/>
          </a:xfrm>
          <a:prstGeom prst="rect">
            <a:avLst/>
          </a:prstGeom>
        </p:spPr>
      </p:pic>
      <p:pic>
        <p:nvPicPr>
          <p:cNvPr id="13" name="图片 12">
            <a:extLst>
              <a:ext uri="{FF2B5EF4-FFF2-40B4-BE49-F238E27FC236}">
                <a16:creationId xmlns:a16="http://schemas.microsoft.com/office/drawing/2014/main" xmlns="" id="{857FFED3-A653-BA44-BB65-3AD01614E47C}"/>
              </a:ext>
            </a:extLst>
          </p:cNvPr>
          <p:cNvPicPr>
            <a:picLocks noChangeAspect="1"/>
          </p:cNvPicPr>
          <p:nvPr/>
        </p:nvPicPr>
        <p:blipFill>
          <a:blip r:embed="rId5"/>
          <a:stretch>
            <a:fillRect/>
          </a:stretch>
        </p:blipFill>
        <p:spPr>
          <a:xfrm>
            <a:off x="9254691" y="2636942"/>
            <a:ext cx="1633408" cy="3540019"/>
          </a:xfrm>
          <a:prstGeom prst="rect">
            <a:avLst/>
          </a:prstGeom>
        </p:spPr>
      </p:pic>
    </p:spTree>
    <p:extLst>
      <p:ext uri="{BB962C8B-B14F-4D97-AF65-F5344CB8AC3E}">
        <p14:creationId xmlns:p14="http://schemas.microsoft.com/office/powerpoint/2010/main" val="21808547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6F349BD-E59D-9249-9CE7-F5F73DFA7E10}"/>
              </a:ext>
            </a:extLst>
          </p:cNvPr>
          <p:cNvSpPr>
            <a:spLocks noGrp="1"/>
          </p:cNvSpPr>
          <p:nvPr>
            <p:ph type="title"/>
          </p:nvPr>
        </p:nvSpPr>
        <p:spPr>
          <a:xfrm>
            <a:off x="762001" y="803325"/>
            <a:ext cx="5314536" cy="1325563"/>
          </a:xfrm>
        </p:spPr>
        <p:txBody>
          <a:bodyPr>
            <a:normAutofit/>
          </a:bodyPr>
          <a:lstStyle/>
          <a:p>
            <a:r>
              <a:rPr kumimoji="1" lang="en-US" altLang="zh-CN" b="1" i="1" dirty="0">
                <a:latin typeface="Calibri" panose="020F0502020204030204" pitchFamily="34" charset="0"/>
                <a:cs typeface="Calibri" panose="020F0502020204030204" pitchFamily="34" charset="0"/>
              </a:rPr>
              <a:t>Word Cloud for 5 Star Reviews:</a:t>
            </a:r>
            <a:endParaRPr kumimoji="1" lang="zh-CN" altLang="en-US" dirty="0">
              <a:latin typeface="Calibri" panose="020F0502020204030204" pitchFamily="34" charset="0"/>
              <a:cs typeface="Calibri" panose="020F0502020204030204" pitchFamily="34" charset="0"/>
            </a:endParaRPr>
          </a:p>
        </p:txBody>
      </p:sp>
      <p:sp>
        <p:nvSpPr>
          <p:cNvPr id="9" name="Content Placeholder 8">
            <a:extLst>
              <a:ext uri="{FF2B5EF4-FFF2-40B4-BE49-F238E27FC236}">
                <a16:creationId xmlns:a16="http://schemas.microsoft.com/office/drawing/2014/main" xmlns="" id="{D4863205-4FFC-48E4-BD8E-3333095D5E8A}"/>
              </a:ext>
            </a:extLst>
          </p:cNvPr>
          <p:cNvSpPr>
            <a:spLocks noGrp="1"/>
          </p:cNvSpPr>
          <p:nvPr>
            <p:ph idx="1"/>
          </p:nvPr>
        </p:nvSpPr>
        <p:spPr>
          <a:xfrm>
            <a:off x="1342103" y="3151334"/>
            <a:ext cx="3923071" cy="2903341"/>
          </a:xfrm>
        </p:spPr>
        <p:txBody>
          <a:bodyPr anchor="t">
            <a:normAutofit/>
          </a:bodyPr>
          <a:lstStyle/>
          <a:p>
            <a:pPr marL="0" indent="0">
              <a:buNone/>
            </a:pPr>
            <a:r>
              <a:rPr lang="en-US" sz="2400" dirty="0">
                <a:latin typeface="Calibri" panose="020F0502020204030204" pitchFamily="34" charset="0"/>
                <a:cs typeface="Calibri" panose="020F0502020204030204" pitchFamily="34" charset="0"/>
              </a:rPr>
              <a:t>Most of them are praises:</a:t>
            </a:r>
          </a:p>
          <a:p>
            <a:r>
              <a:rPr lang="en-US" sz="2000" dirty="0">
                <a:latin typeface="Calibri" panose="020F0502020204030204" pitchFamily="34" charset="0"/>
                <a:cs typeface="Calibri" panose="020F0502020204030204" pitchFamily="34" charset="0"/>
              </a:rPr>
              <a:t>Awesome</a:t>
            </a:r>
          </a:p>
          <a:p>
            <a:r>
              <a:rPr lang="en-US" sz="2000" dirty="0">
                <a:latin typeface="Calibri" panose="020F0502020204030204" pitchFamily="34" charset="0"/>
                <a:cs typeface="Calibri" panose="020F0502020204030204" pitchFamily="34" charset="0"/>
              </a:rPr>
              <a:t>Amazing</a:t>
            </a:r>
          </a:p>
          <a:p>
            <a:r>
              <a:rPr lang="en-US" sz="2000" dirty="0">
                <a:latin typeface="Calibri" panose="020F0502020204030204" pitchFamily="34" charset="0"/>
                <a:cs typeface="Calibri" panose="020F0502020204030204" pitchFamily="34" charset="0"/>
              </a:rPr>
              <a:t>Excellent</a:t>
            </a:r>
          </a:p>
        </p:txBody>
      </p:sp>
      <p:sp>
        <p:nvSpPr>
          <p:cNvPr id="12" name="Freeform: Shape 11">
            <a:extLst>
              <a:ext uri="{FF2B5EF4-FFF2-40B4-BE49-F238E27FC236}">
                <a16:creationId xmlns:a16="http://schemas.microsoft.com/office/drawing/2014/main" xmlns="" id="{CF62D2A7-8207-488C-9F46-316BA81A16C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内容占位符 3">
            <a:extLst>
              <a:ext uri="{FF2B5EF4-FFF2-40B4-BE49-F238E27FC236}">
                <a16:creationId xmlns:a16="http://schemas.microsoft.com/office/drawing/2014/main" xmlns="" id="{223C75B6-063E-214E-8B00-FB3B8CC26318}"/>
              </a:ext>
            </a:extLst>
          </p:cNvPr>
          <p:cNvPicPr>
            <a:picLocks noChangeAspect="1"/>
          </p:cNvPicPr>
          <p:nvPr/>
        </p:nvPicPr>
        <p:blipFill rotWithShape="1">
          <a:blip r:embed="rId2"/>
          <a:srcRect l="241" r="3041" b="-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107120971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3345DAD-E36D-2A48-AE24-E57E92813E63}"/>
              </a:ext>
            </a:extLst>
          </p:cNvPr>
          <p:cNvSpPr>
            <a:spLocks noGrp="1"/>
          </p:cNvSpPr>
          <p:nvPr>
            <p:ph type="title"/>
          </p:nvPr>
        </p:nvSpPr>
        <p:spPr>
          <a:xfrm>
            <a:off x="324731" y="381001"/>
            <a:ext cx="6334688" cy="1669026"/>
          </a:xfrm>
        </p:spPr>
        <p:txBody>
          <a:bodyPr vert="horz" lIns="91440" tIns="45720" rIns="91440" bIns="45720" rtlCol="0" anchor="t">
            <a:normAutofit fontScale="90000"/>
          </a:bodyPr>
          <a:lstStyle/>
          <a:p>
            <a:r>
              <a:rPr kumimoji="1" lang="en-US" altLang="zh-CN" sz="4800" b="1" i="1" dirty="0">
                <a:latin typeface="Calibri" panose="020F0502020204030204" pitchFamily="34" charset="0"/>
                <a:cs typeface="Calibri" panose="020F0502020204030204" pitchFamily="34" charset="0"/>
              </a:rPr>
              <a:t>Word Cloud for 1 Star Reviews:</a:t>
            </a:r>
            <a:r>
              <a:rPr kumimoji="1" lang="en-US" altLang="zh-CN" sz="4800" b="1" i="1" dirty="0"/>
              <a:t/>
            </a:r>
            <a:br>
              <a:rPr kumimoji="1" lang="en-US" altLang="zh-CN" sz="4800" b="1" i="1" dirty="0"/>
            </a:br>
            <a:r>
              <a:rPr kumimoji="1" lang="en-US" altLang="zh-CN" sz="4800" b="1" i="1" dirty="0"/>
              <a:t/>
            </a:r>
            <a:br>
              <a:rPr kumimoji="1" lang="en-US" altLang="zh-CN" sz="4800" b="1" i="1" dirty="0"/>
            </a:br>
            <a:endParaRPr kumimoji="1" lang="en-US" altLang="zh-CN" sz="4800" b="1" i="1" dirty="0"/>
          </a:p>
        </p:txBody>
      </p:sp>
      <p:sp>
        <p:nvSpPr>
          <p:cNvPr id="25" name="Freeform: Shape 20">
            <a:extLst>
              <a:ext uri="{FF2B5EF4-FFF2-40B4-BE49-F238E27FC236}">
                <a16:creationId xmlns:a16="http://schemas.microsoft.com/office/drawing/2014/main" xmlns="" id="{BCC55ACC-A2F6-403C-A3A4-D59B3734D45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图片 15">
            <a:extLst>
              <a:ext uri="{FF2B5EF4-FFF2-40B4-BE49-F238E27FC236}">
                <a16:creationId xmlns:a16="http://schemas.microsoft.com/office/drawing/2014/main" xmlns="" id="{11EBD0BD-7FB0-D542-B268-3B93F6370B5E}"/>
              </a:ext>
            </a:extLst>
          </p:cNvPr>
          <p:cNvPicPr>
            <a:picLocks noChangeAspect="1"/>
          </p:cNvPicPr>
          <p:nvPr/>
        </p:nvPicPr>
        <p:blipFill rotWithShape="1">
          <a:blip r:embed="rId2"/>
          <a:srcRect r="1763"/>
          <a:stretch/>
        </p:blipFill>
        <p:spPr>
          <a:xfrm>
            <a:off x="6021086" y="544777"/>
            <a:ext cx="6170914" cy="6313225"/>
          </a:xfrm>
          <a:custGeom>
            <a:avLst/>
            <a:gdLst>
              <a:gd name="connsiteX0" fmla="*/ 3397813 w 6170914"/>
              <a:gd name="connsiteY0" fmla="*/ 0 h 6313225"/>
              <a:gd name="connsiteX1" fmla="*/ 6019731 w 6170914"/>
              <a:gd name="connsiteY1" fmla="*/ 1236489 h 6313225"/>
              <a:gd name="connsiteX2" fmla="*/ 6170914 w 6170914"/>
              <a:gd name="connsiteY2" fmla="*/ 1438663 h 6313225"/>
              <a:gd name="connsiteX3" fmla="*/ 6170914 w 6170914"/>
              <a:gd name="connsiteY3" fmla="*/ 5356963 h 6313225"/>
              <a:gd name="connsiteX4" fmla="*/ 6019731 w 6170914"/>
              <a:gd name="connsiteY4" fmla="*/ 5559138 h 6313225"/>
              <a:gd name="connsiteX5" fmla="*/ 5194591 w 6170914"/>
              <a:gd name="connsiteY5" fmla="*/ 6282226 h 6313225"/>
              <a:gd name="connsiteX6" fmla="*/ 5141791 w 6170914"/>
              <a:gd name="connsiteY6" fmla="*/ 6313225 h 6313225"/>
              <a:gd name="connsiteX7" fmla="*/ 1659199 w 6170914"/>
              <a:gd name="connsiteY7" fmla="*/ 6313225 h 6313225"/>
              <a:gd name="connsiteX8" fmla="*/ 1498064 w 6170914"/>
              <a:gd name="connsiteY8" fmla="*/ 6215333 h 6313225"/>
              <a:gd name="connsiteX9" fmla="*/ 0 w 6170914"/>
              <a:gd name="connsiteY9" fmla="*/ 3397813 h 6313225"/>
              <a:gd name="connsiteX10" fmla="*/ 3397813 w 6170914"/>
              <a:gd name="connsiteY10" fmla="*/ 0 h 63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p:spPr>
      </p:pic>
      <p:sp>
        <p:nvSpPr>
          <p:cNvPr id="11" name="文本框 10">
            <a:extLst>
              <a:ext uri="{FF2B5EF4-FFF2-40B4-BE49-F238E27FC236}">
                <a16:creationId xmlns:a16="http://schemas.microsoft.com/office/drawing/2014/main" xmlns="" id="{E89D3BD6-175F-F143-BFF3-B111780C3C88}"/>
              </a:ext>
            </a:extLst>
          </p:cNvPr>
          <p:cNvSpPr txBox="1"/>
          <p:nvPr/>
        </p:nvSpPr>
        <p:spPr>
          <a:xfrm>
            <a:off x="923636" y="2549236"/>
            <a:ext cx="4130502" cy="3231654"/>
          </a:xfrm>
          <a:prstGeom prst="rect">
            <a:avLst/>
          </a:prstGeom>
          <a:noFill/>
        </p:spPr>
        <p:txBody>
          <a:bodyPr wrap="square" rtlCol="0">
            <a:spAutoFit/>
          </a:bodyPr>
          <a:lstStyle/>
          <a:p>
            <a:r>
              <a:rPr kumimoji="1" lang="en-US" altLang="zh-CN" sz="2000" dirty="0">
                <a:latin typeface="Calibri" panose="020F0502020204030204" pitchFamily="34" charset="0"/>
                <a:cs typeface="Calibri" panose="020F0502020204030204" pitchFamily="34" charset="0"/>
              </a:rPr>
              <a:t>After we filter words like “Terrible”, “Horrible”, “Bad”. </a:t>
            </a:r>
          </a:p>
          <a:p>
            <a:endParaRPr kumimoji="1" lang="en-US" altLang="zh-CN" sz="2000" dirty="0">
              <a:latin typeface="Calibri" panose="020F0502020204030204" pitchFamily="34" charset="0"/>
              <a:cs typeface="Calibri" panose="020F0502020204030204" pitchFamily="34" charset="0"/>
            </a:endParaRPr>
          </a:p>
          <a:p>
            <a:r>
              <a:rPr kumimoji="1" lang="en-US" altLang="zh-CN" sz="2400" dirty="0">
                <a:latin typeface="Calibri" panose="020F0502020204030204" pitchFamily="34" charset="0"/>
                <a:cs typeface="Calibri" panose="020F0502020204030204" pitchFamily="34" charset="0"/>
              </a:rPr>
              <a:t>We find some major complains:</a:t>
            </a:r>
          </a:p>
          <a:p>
            <a:pPr marL="342900" indent="-342900">
              <a:buFont typeface="Arial" panose="020B0604020202020204" pitchFamily="34" charset="0"/>
              <a:buChar char="•"/>
            </a:pPr>
            <a:r>
              <a:rPr kumimoji="1" lang="en-US" altLang="zh-CN" sz="2400" dirty="0">
                <a:latin typeface="Calibri" panose="020F0502020204030204" pitchFamily="34" charset="0"/>
                <a:cs typeface="Calibri" panose="020F0502020204030204" pitchFamily="34" charset="0"/>
              </a:rPr>
              <a:t>not interesting</a:t>
            </a:r>
          </a:p>
          <a:p>
            <a:pPr marL="342900" indent="-342900">
              <a:buFont typeface="Arial" panose="020B0604020202020204" pitchFamily="34" charset="0"/>
              <a:buChar char="•"/>
            </a:pPr>
            <a:r>
              <a:rPr kumimoji="1" lang="en-US" altLang="zh-CN" sz="2400" dirty="0">
                <a:latin typeface="Calibri" panose="020F0502020204030204" pitchFamily="34" charset="0"/>
                <a:cs typeface="Calibri" panose="020F0502020204030204" pitchFamily="34" charset="0"/>
              </a:rPr>
              <a:t>Waste time or money </a:t>
            </a:r>
          </a:p>
          <a:p>
            <a:pPr marL="342900" indent="-342900">
              <a:buFont typeface="Arial" panose="020B0604020202020204" pitchFamily="34" charset="0"/>
              <a:buChar char="•"/>
            </a:pPr>
            <a:r>
              <a:rPr kumimoji="1" lang="en-US" altLang="zh-CN" sz="2400" dirty="0">
                <a:latin typeface="Calibri" panose="020F0502020204030204" pitchFamily="34" charset="0"/>
                <a:cs typeface="Calibri" panose="020F0502020204030204" pitchFamily="34" charset="0"/>
              </a:rPr>
              <a:t>Many ads</a:t>
            </a:r>
          </a:p>
          <a:p>
            <a:pPr marL="342900" indent="-342900">
              <a:buFont typeface="Arial" panose="020B0604020202020204" pitchFamily="34" charset="0"/>
              <a:buChar char="•"/>
            </a:pPr>
            <a:r>
              <a:rPr kumimoji="1" lang="en-US" altLang="zh-CN" sz="2400" dirty="0">
                <a:latin typeface="Calibri" panose="020F0502020204030204" pitchFamily="34" charset="0"/>
                <a:cs typeface="Calibri" panose="020F0502020204030204" pitchFamily="34" charset="0"/>
              </a:rPr>
              <a:t>Bugs, Crashes, Rip off, Scam</a:t>
            </a:r>
          </a:p>
          <a:p>
            <a:pPr marL="342900" indent="-342900">
              <a:buFont typeface="Arial" panose="020B0604020202020204" pitchFamily="34" charset="0"/>
              <a:buChar char="•"/>
            </a:pPr>
            <a:r>
              <a:rPr kumimoji="1" lang="en-US" altLang="zh-CN" sz="2400" dirty="0">
                <a:latin typeface="Calibri" panose="020F0502020204030204" pitchFamily="34" charset="0"/>
                <a:cs typeface="Calibri" panose="020F0502020204030204" pitchFamily="34" charset="0"/>
              </a:rPr>
              <a:t>No sound</a:t>
            </a:r>
            <a:endParaRPr kumimoji="1" lang="zh-CN" alt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328461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内容占位符 5">
            <a:extLst>
              <a:ext uri="{FF2B5EF4-FFF2-40B4-BE49-F238E27FC236}">
                <a16:creationId xmlns:a16="http://schemas.microsoft.com/office/drawing/2014/main" xmlns="" id="{F1324106-1CF2-834C-B4E5-1F15CC65C9D2}"/>
              </a:ext>
            </a:extLst>
          </p:cNvPr>
          <p:cNvGraphicFramePr>
            <a:graphicFrameLocks noGrp="1"/>
          </p:cNvGraphicFramePr>
          <p:nvPr>
            <p:ph idx="1"/>
            <p:extLst>
              <p:ext uri="{D42A27DB-BD31-4B8C-83A1-F6EECF244321}">
                <p14:modId xmlns:p14="http://schemas.microsoft.com/office/powerpoint/2010/main" val="1040449570"/>
              </p:ext>
            </p:extLst>
          </p:nvPr>
        </p:nvGraphicFramePr>
        <p:xfrm>
          <a:off x="579147" y="1583349"/>
          <a:ext cx="3980872" cy="3215230"/>
        </p:xfrm>
        <a:graphic>
          <a:graphicData uri="http://schemas.openxmlformats.org/drawingml/2006/table">
            <a:tbl>
              <a:tblPr firstRow="1" bandRow="1">
                <a:tableStyleId>{5C22544A-7EE6-4342-B048-85BDC9FD1C3A}</a:tableStyleId>
              </a:tblPr>
              <a:tblGrid>
                <a:gridCol w="1990436">
                  <a:extLst>
                    <a:ext uri="{9D8B030D-6E8A-4147-A177-3AD203B41FA5}">
                      <a16:colId xmlns:a16="http://schemas.microsoft.com/office/drawing/2014/main" xmlns="" val="509062328"/>
                    </a:ext>
                  </a:extLst>
                </a:gridCol>
                <a:gridCol w="1990436">
                  <a:extLst>
                    <a:ext uri="{9D8B030D-6E8A-4147-A177-3AD203B41FA5}">
                      <a16:colId xmlns:a16="http://schemas.microsoft.com/office/drawing/2014/main" xmlns="" val="2196516148"/>
                    </a:ext>
                  </a:extLst>
                </a:gridCol>
              </a:tblGrid>
              <a:tr h="12666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t>Rating Group</a:t>
                      </a:r>
                      <a:endParaRPr lang="zh-CN" altLang="en-US" sz="1800" dirty="0"/>
                    </a:p>
                    <a:p>
                      <a:endParaRPr lang="zh-CN" altLang="en-US" dirty="0"/>
                    </a:p>
                  </a:txBody>
                  <a:tcPr/>
                </a:tc>
                <a:tc>
                  <a:txBody>
                    <a:bodyPr/>
                    <a:lstStyle/>
                    <a:p>
                      <a:r>
                        <a:rPr lang="en-US" altLang="zh-CN" dirty="0"/>
                        <a:t>Review length median</a:t>
                      </a:r>
                      <a:endParaRPr lang="zh-CN" altLang="en-US" dirty="0"/>
                    </a:p>
                  </a:txBody>
                  <a:tcPr/>
                </a:tc>
                <a:extLst>
                  <a:ext uri="{0D108BD9-81ED-4DB2-BD59-A6C34878D82A}">
                    <a16:rowId xmlns:a16="http://schemas.microsoft.com/office/drawing/2014/main" xmlns="" val="1882756760"/>
                  </a:ext>
                </a:extLst>
              </a:tr>
              <a:tr h="389725">
                <a:tc>
                  <a:txBody>
                    <a:bodyPr/>
                    <a:lstStyle/>
                    <a:p>
                      <a:r>
                        <a:rPr lang="en-US" altLang="zh-CN" sz="1400" dirty="0"/>
                        <a:t>1</a:t>
                      </a:r>
                      <a:endParaRPr lang="zh-CN" altLang="en-US" sz="1400" dirty="0"/>
                    </a:p>
                  </a:txBody>
                  <a:tcPr/>
                </a:tc>
                <a:tc>
                  <a:txBody>
                    <a:bodyPr/>
                    <a:lstStyle/>
                    <a:p>
                      <a:r>
                        <a:rPr lang="en-US" altLang="zh-CN" dirty="0"/>
                        <a:t>65</a:t>
                      </a:r>
                      <a:endParaRPr lang="zh-CN" altLang="en-US" dirty="0"/>
                    </a:p>
                  </a:txBody>
                  <a:tcPr/>
                </a:tc>
                <a:extLst>
                  <a:ext uri="{0D108BD9-81ED-4DB2-BD59-A6C34878D82A}">
                    <a16:rowId xmlns:a16="http://schemas.microsoft.com/office/drawing/2014/main" xmlns="" val="1053945"/>
                  </a:ext>
                </a:extLst>
              </a:tr>
              <a:tr h="389725">
                <a:tc>
                  <a:txBody>
                    <a:bodyPr/>
                    <a:lstStyle/>
                    <a:p>
                      <a:r>
                        <a:rPr lang="en-US" altLang="zh-CN" sz="1400" dirty="0"/>
                        <a:t>2</a:t>
                      </a:r>
                      <a:endParaRPr lang="zh-CN" altLang="en-US" sz="1400" dirty="0"/>
                    </a:p>
                  </a:txBody>
                  <a:tcPr/>
                </a:tc>
                <a:tc>
                  <a:txBody>
                    <a:bodyPr/>
                    <a:lstStyle/>
                    <a:p>
                      <a:r>
                        <a:rPr lang="en-US" altLang="zh-CN" dirty="0"/>
                        <a:t>83</a:t>
                      </a:r>
                      <a:endParaRPr lang="zh-CN" altLang="en-US" dirty="0"/>
                    </a:p>
                  </a:txBody>
                  <a:tcPr/>
                </a:tc>
                <a:extLst>
                  <a:ext uri="{0D108BD9-81ED-4DB2-BD59-A6C34878D82A}">
                    <a16:rowId xmlns:a16="http://schemas.microsoft.com/office/drawing/2014/main" xmlns="" val="39095638"/>
                  </a:ext>
                </a:extLst>
              </a:tr>
              <a:tr h="389725">
                <a:tc>
                  <a:txBody>
                    <a:bodyPr/>
                    <a:lstStyle/>
                    <a:p>
                      <a:r>
                        <a:rPr lang="en-US" altLang="zh-CN" sz="1400" dirty="0"/>
                        <a:t>3</a:t>
                      </a:r>
                      <a:endParaRPr lang="zh-CN" altLang="en-US" sz="1400" dirty="0"/>
                    </a:p>
                  </a:txBody>
                  <a:tcPr/>
                </a:tc>
                <a:tc>
                  <a:txBody>
                    <a:bodyPr/>
                    <a:lstStyle/>
                    <a:p>
                      <a:r>
                        <a:rPr lang="en-US" altLang="zh-CN" dirty="0"/>
                        <a:t>79</a:t>
                      </a:r>
                      <a:endParaRPr lang="zh-CN" altLang="en-US" dirty="0"/>
                    </a:p>
                  </a:txBody>
                  <a:tcPr/>
                </a:tc>
                <a:extLst>
                  <a:ext uri="{0D108BD9-81ED-4DB2-BD59-A6C34878D82A}">
                    <a16:rowId xmlns:a16="http://schemas.microsoft.com/office/drawing/2014/main" xmlns="" val="2052240068"/>
                  </a:ext>
                </a:extLst>
              </a:tr>
              <a:tr h="389725">
                <a:tc>
                  <a:txBody>
                    <a:bodyPr/>
                    <a:lstStyle/>
                    <a:p>
                      <a:r>
                        <a:rPr lang="en-US" altLang="zh-CN" sz="1400" dirty="0"/>
                        <a:t>4</a:t>
                      </a:r>
                      <a:endParaRPr lang="zh-CN" altLang="en-US" sz="1400" dirty="0"/>
                    </a:p>
                  </a:txBody>
                  <a:tcPr/>
                </a:tc>
                <a:tc>
                  <a:txBody>
                    <a:bodyPr/>
                    <a:lstStyle/>
                    <a:p>
                      <a:r>
                        <a:rPr lang="en-US" altLang="zh-CN" dirty="0"/>
                        <a:t>69</a:t>
                      </a:r>
                      <a:endParaRPr lang="zh-CN" altLang="en-US" dirty="0"/>
                    </a:p>
                  </a:txBody>
                  <a:tcPr/>
                </a:tc>
                <a:extLst>
                  <a:ext uri="{0D108BD9-81ED-4DB2-BD59-A6C34878D82A}">
                    <a16:rowId xmlns:a16="http://schemas.microsoft.com/office/drawing/2014/main" xmlns="" val="3316243537"/>
                  </a:ext>
                </a:extLst>
              </a:tr>
              <a:tr h="389725">
                <a:tc>
                  <a:txBody>
                    <a:bodyPr/>
                    <a:lstStyle/>
                    <a:p>
                      <a:r>
                        <a:rPr lang="en-US" altLang="zh-CN" sz="1400" dirty="0"/>
                        <a:t>5</a:t>
                      </a:r>
                      <a:endParaRPr lang="zh-CN" altLang="en-US" sz="1400" dirty="0"/>
                    </a:p>
                  </a:txBody>
                  <a:tcPr/>
                </a:tc>
                <a:tc>
                  <a:txBody>
                    <a:bodyPr/>
                    <a:lstStyle/>
                    <a:p>
                      <a:r>
                        <a:rPr lang="en-US" altLang="zh-CN" dirty="0"/>
                        <a:t>48</a:t>
                      </a:r>
                      <a:endParaRPr lang="zh-CN" altLang="en-US" dirty="0"/>
                    </a:p>
                  </a:txBody>
                  <a:tcPr/>
                </a:tc>
                <a:extLst>
                  <a:ext uri="{0D108BD9-81ED-4DB2-BD59-A6C34878D82A}">
                    <a16:rowId xmlns:a16="http://schemas.microsoft.com/office/drawing/2014/main" xmlns="" val="2772977007"/>
                  </a:ext>
                </a:extLst>
              </a:tr>
            </a:tbl>
          </a:graphicData>
        </a:graphic>
      </p:graphicFrame>
      <p:sp>
        <p:nvSpPr>
          <p:cNvPr id="5" name="文本框 4">
            <a:extLst>
              <a:ext uri="{FF2B5EF4-FFF2-40B4-BE49-F238E27FC236}">
                <a16:creationId xmlns:a16="http://schemas.microsoft.com/office/drawing/2014/main" xmlns="" id="{15C793A7-319F-1D4A-8A73-78802FFD58DC}"/>
              </a:ext>
            </a:extLst>
          </p:cNvPr>
          <p:cNvSpPr txBox="1"/>
          <p:nvPr/>
        </p:nvSpPr>
        <p:spPr>
          <a:xfrm>
            <a:off x="668767" y="101661"/>
            <a:ext cx="3801633" cy="1384995"/>
          </a:xfrm>
          <a:prstGeom prst="rect">
            <a:avLst/>
          </a:prstGeom>
          <a:noFill/>
        </p:spPr>
        <p:txBody>
          <a:bodyPr wrap="square" rtlCol="0">
            <a:spAutoFit/>
          </a:bodyPr>
          <a:lstStyle/>
          <a:p>
            <a:r>
              <a:rPr kumimoji="1" lang="en-US" altLang="zh-CN" sz="2800" b="1" i="1" dirty="0">
                <a:latin typeface="Calibri" panose="020F0502020204030204" pitchFamily="34" charset="0"/>
                <a:cs typeface="Calibri" panose="020F0502020204030204" pitchFamily="34" charset="0"/>
              </a:rPr>
              <a:t>How many words people prefer to type in each rating group?</a:t>
            </a:r>
            <a:endParaRPr kumimoji="1" lang="zh-CN" altLang="en-US" sz="2800" b="1" i="1" dirty="0">
              <a:latin typeface="Calibri" panose="020F0502020204030204" pitchFamily="34" charset="0"/>
              <a:cs typeface="Calibri" panose="020F0502020204030204" pitchFamily="34" charset="0"/>
            </a:endParaRPr>
          </a:p>
        </p:txBody>
      </p:sp>
      <p:sp>
        <p:nvSpPr>
          <p:cNvPr id="7" name="文本框 6">
            <a:extLst>
              <a:ext uri="{FF2B5EF4-FFF2-40B4-BE49-F238E27FC236}">
                <a16:creationId xmlns:a16="http://schemas.microsoft.com/office/drawing/2014/main" xmlns="" id="{6B5AEEBE-77AE-5A4D-B319-3FA6FBD17A6D}"/>
              </a:ext>
            </a:extLst>
          </p:cNvPr>
          <p:cNvSpPr txBox="1"/>
          <p:nvPr/>
        </p:nvSpPr>
        <p:spPr>
          <a:xfrm>
            <a:off x="449180" y="5156664"/>
            <a:ext cx="4479637" cy="1015663"/>
          </a:xfrm>
          <a:prstGeom prst="rect">
            <a:avLst/>
          </a:prstGeom>
          <a:noFill/>
        </p:spPr>
        <p:txBody>
          <a:bodyPr wrap="square" rtlCol="0">
            <a:spAutoFit/>
          </a:bodyPr>
          <a:lstStyle/>
          <a:p>
            <a:r>
              <a:rPr kumimoji="1" lang="en-US" altLang="zh-CN" sz="1200" dirty="0">
                <a:latin typeface="Calibri" panose="020F0502020204030204" pitchFamily="34" charset="0"/>
                <a:cs typeface="Calibri" panose="020F0502020204030204" pitchFamily="34" charset="0"/>
              </a:rPr>
              <a:t>For those people who give 5 stars, they tend to type less words. We think this is because they are very satisfied and don’t have too much suggestions to give. For people who give 1, 2, or 3 stars, their range of upper 50 percent are wider, this means those people tend to give more suggestions in their review. </a:t>
            </a:r>
            <a:endParaRPr kumimoji="1" lang="zh-CN" altLang="en-US" sz="1200" dirty="0">
              <a:latin typeface="Calibri" panose="020F0502020204030204" pitchFamily="34" charset="0"/>
              <a:cs typeface="Calibri" panose="020F0502020204030204" pitchFamily="34" charset="0"/>
            </a:endParaRPr>
          </a:p>
        </p:txBody>
      </p:sp>
      <p:pic>
        <p:nvPicPr>
          <p:cNvPr id="10" name="图片 9">
            <a:extLst>
              <a:ext uri="{FF2B5EF4-FFF2-40B4-BE49-F238E27FC236}">
                <a16:creationId xmlns:a16="http://schemas.microsoft.com/office/drawing/2014/main" xmlns="" id="{7B9A5350-65E3-DD42-980D-CEEB1A44B840}"/>
              </a:ext>
            </a:extLst>
          </p:cNvPr>
          <p:cNvPicPr>
            <a:picLocks noChangeAspect="1"/>
          </p:cNvPicPr>
          <p:nvPr/>
        </p:nvPicPr>
        <p:blipFill>
          <a:blip r:embed="rId2"/>
          <a:stretch>
            <a:fillRect/>
          </a:stretch>
        </p:blipFill>
        <p:spPr>
          <a:xfrm>
            <a:off x="4816820" y="0"/>
            <a:ext cx="7135035" cy="6998479"/>
          </a:xfrm>
          <a:prstGeom prst="rect">
            <a:avLst/>
          </a:prstGeom>
        </p:spPr>
      </p:pic>
    </p:spTree>
    <p:extLst>
      <p:ext uri="{BB962C8B-B14F-4D97-AF65-F5344CB8AC3E}">
        <p14:creationId xmlns:p14="http://schemas.microsoft.com/office/powerpoint/2010/main" val="27285060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895" y="132369"/>
            <a:ext cx="10515600" cy="1325563"/>
          </a:xfrm>
        </p:spPr>
        <p:txBody>
          <a:bodyPr/>
          <a:lstStyle/>
          <a:p>
            <a:r>
              <a:rPr lang="en-US" dirty="0">
                <a:latin typeface="Calibri" panose="020F0502020204030204" pitchFamily="34" charset="0"/>
                <a:cs typeface="Calibri" panose="020F0502020204030204" pitchFamily="34" charset="0"/>
              </a:rPr>
              <a:t>Average Rating/Reviews in both market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81582" y="2372049"/>
            <a:ext cx="4572218" cy="4351338"/>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895" y="2373348"/>
            <a:ext cx="4921134" cy="4350039"/>
          </a:xfrm>
          <a:prstGeom prst="rect">
            <a:avLst/>
          </a:prstGeom>
        </p:spPr>
      </p:pic>
      <p:sp>
        <p:nvSpPr>
          <p:cNvPr id="6" name="TextBox 5"/>
          <p:cNvSpPr txBox="1"/>
          <p:nvPr/>
        </p:nvSpPr>
        <p:spPr>
          <a:xfrm>
            <a:off x="1080655" y="1457932"/>
            <a:ext cx="8786444" cy="369332"/>
          </a:xfrm>
          <a:prstGeom prst="rect">
            <a:avLst/>
          </a:prstGeom>
          <a:noFill/>
        </p:spPr>
        <p:txBody>
          <a:bodyPr wrap="none" rtlCol="0">
            <a:spAutoFit/>
          </a:bodyPr>
          <a:lstStyle/>
          <a:p>
            <a:pPr marL="285750" indent="-285750">
              <a:buFont typeface="Arial" charset="0"/>
              <a:buChar char="•"/>
            </a:pPr>
            <a:r>
              <a:rPr lang="en-US" dirty="0">
                <a:latin typeface="Calibri" panose="020F0502020204030204" pitchFamily="34" charset="0"/>
                <a:cs typeface="Calibri" panose="020F0502020204030204" pitchFamily="34" charset="0"/>
              </a:rPr>
              <a:t>People are more likely to rate/comment </a:t>
            </a:r>
            <a:r>
              <a:rPr lang="en-US" dirty="0" smtClean="0">
                <a:latin typeface="Calibri" panose="020F0502020204030204" pitchFamily="34" charset="0"/>
                <a:cs typeface="Calibri" panose="020F0502020204030204" pitchFamily="34" charset="0"/>
              </a:rPr>
              <a:t>on Social </a:t>
            </a:r>
            <a:r>
              <a:rPr lang="en-US" dirty="0">
                <a:latin typeface="Calibri" panose="020F0502020204030204" pitchFamily="34" charset="0"/>
                <a:cs typeface="Calibri" panose="020F0502020204030204" pitchFamily="34" charset="0"/>
              </a:rPr>
              <a:t>and Music </a:t>
            </a:r>
            <a:r>
              <a:rPr lang="en-US" dirty="0" smtClean="0">
                <a:latin typeface="Calibri" panose="020F0502020204030204" pitchFamily="34" charset="0"/>
                <a:cs typeface="Calibri" panose="020F0502020204030204" pitchFamily="34" charset="0"/>
              </a:rPr>
              <a:t>Categories for both markets</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622802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xmlns="" id="{C2434CA3-AA90-7E40-BB13-2BF3F2212C6E}"/>
              </a:ext>
            </a:extLst>
          </p:cNvPr>
          <p:cNvSpPr>
            <a:spLocks noGrp="1"/>
          </p:cNvSpPr>
          <p:nvPr>
            <p:ph type="title"/>
          </p:nvPr>
        </p:nvSpPr>
        <p:spPr>
          <a:xfrm>
            <a:off x="546351" y="436110"/>
            <a:ext cx="11139854" cy="930447"/>
          </a:xfrm>
        </p:spPr>
        <p:txBody>
          <a:bodyPr vert="horz" lIns="91440" tIns="45720" rIns="91440" bIns="45720" rtlCol="0" anchor="b">
            <a:normAutofit/>
          </a:bodyPr>
          <a:lstStyle/>
          <a:p>
            <a:pPr algn="ctr"/>
            <a:r>
              <a:rPr kumimoji="1" lang="en-US" altLang="zh-CN" sz="5400" dirty="0">
                <a:solidFill>
                  <a:srgbClr val="FFFFFF"/>
                </a:solidFill>
                <a:latin typeface="Calibri" panose="020F0502020204030204" pitchFamily="34" charset="0"/>
                <a:cs typeface="Calibri" panose="020F0502020204030204" pitchFamily="34" charset="0"/>
              </a:rPr>
              <a:t>Category &amp; Price for Apple/Google Play</a:t>
            </a:r>
          </a:p>
        </p:txBody>
      </p:sp>
      <p:cxnSp>
        <p:nvCxnSpPr>
          <p:cNvPr id="14" name="Straight Connector 13">
            <a:extLst>
              <a:ext uri="{FF2B5EF4-FFF2-40B4-BE49-F238E27FC236}">
                <a16:creationId xmlns:a16="http://schemas.microsoft.com/office/drawing/2014/main" xmlns=""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内容占位符 4">
            <a:extLst>
              <a:ext uri="{FF2B5EF4-FFF2-40B4-BE49-F238E27FC236}">
                <a16:creationId xmlns:a16="http://schemas.microsoft.com/office/drawing/2014/main" xmlns="" id="{7674747F-3165-8F4B-8B62-3AF221539082}"/>
              </a:ext>
            </a:extLst>
          </p:cNvPr>
          <p:cNvPicPr>
            <a:picLocks noGrp="1" noChangeAspect="1"/>
          </p:cNvPicPr>
          <p:nvPr>
            <p:ph idx="1"/>
          </p:nvPr>
        </p:nvPicPr>
        <p:blipFill>
          <a:blip r:embed="rId2"/>
          <a:stretch>
            <a:fillRect/>
          </a:stretch>
        </p:blipFill>
        <p:spPr>
          <a:xfrm>
            <a:off x="896425" y="2211977"/>
            <a:ext cx="5114578" cy="4142808"/>
          </a:xfrm>
          <a:prstGeom prst="rect">
            <a:avLst/>
          </a:prstGeom>
        </p:spPr>
      </p:pic>
      <p:cxnSp>
        <p:nvCxnSpPr>
          <p:cNvPr id="16" name="Straight Connector 15">
            <a:extLst>
              <a:ext uri="{FF2B5EF4-FFF2-40B4-BE49-F238E27FC236}">
                <a16:creationId xmlns:a16="http://schemas.microsoft.com/office/drawing/2014/main" xmlns="" id="{DB146403-F3D6-484B-B2ED-97F9565D037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xmlns="" id="{A9435D24-ACB1-E140-8E21-453B798EE1F4}"/>
              </a:ext>
            </a:extLst>
          </p:cNvPr>
          <p:cNvPicPr>
            <a:picLocks noChangeAspect="1"/>
          </p:cNvPicPr>
          <p:nvPr/>
        </p:nvPicPr>
        <p:blipFill>
          <a:blip r:embed="rId3"/>
          <a:stretch>
            <a:fillRect/>
          </a:stretch>
        </p:blipFill>
        <p:spPr>
          <a:xfrm>
            <a:off x="6196501" y="2211977"/>
            <a:ext cx="6101829" cy="4042459"/>
          </a:xfrm>
          <a:prstGeom prst="rect">
            <a:avLst/>
          </a:prstGeom>
        </p:spPr>
      </p:pic>
    </p:spTree>
    <p:extLst>
      <p:ext uri="{BB962C8B-B14F-4D97-AF65-F5344CB8AC3E}">
        <p14:creationId xmlns:p14="http://schemas.microsoft.com/office/powerpoint/2010/main" val="225993148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TotalTime>
  <Words>684</Words>
  <Application>Microsoft Macintosh PowerPoint</Application>
  <PresentationFormat>Widescreen</PresentationFormat>
  <Paragraphs>93</Paragraphs>
  <Slides>14</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Calibri</vt:lpstr>
      <vt:lpstr>Times New Roman</vt:lpstr>
      <vt:lpstr>等线</vt:lpstr>
      <vt:lpstr>等线 Light</vt:lpstr>
      <vt:lpstr>Arial</vt:lpstr>
      <vt:lpstr>Office 主题​​</vt:lpstr>
      <vt:lpstr>Analysis of Apps in Apple and Google Play </vt:lpstr>
      <vt:lpstr> Focus </vt:lpstr>
      <vt:lpstr>Overview of the Dataset for Apple Store and Google Play</vt:lpstr>
      <vt:lpstr>What people tend to say when they try to rate an App?</vt:lpstr>
      <vt:lpstr>Word Cloud for 5 Star Reviews:</vt:lpstr>
      <vt:lpstr>Word Cloud for 1 Star Reviews:  </vt:lpstr>
      <vt:lpstr>PowerPoint Presentation</vt:lpstr>
      <vt:lpstr>Average Rating/Reviews in both market</vt:lpstr>
      <vt:lpstr>Category &amp; Price for Apple/Google Play</vt:lpstr>
      <vt:lpstr>Price Distribution</vt:lpstr>
      <vt:lpstr>  After roughly analyzing Apps in IOS and Android market separately, we are interested in whether the same App performs differently in both market?</vt:lpstr>
      <vt:lpstr> Among those apps released in both market, we find an interesting phenomenon: in every 5 of them, there are one have different prices in these two market. Why this happens? </vt:lpstr>
      <vt:lpstr>Conclusion &amp; Future Plan</vt:lpstr>
      <vt:lpstr>Sentiment Analysis Plan: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Apps in Apple and Google Play </dc:title>
  <dc:creator>高 晴</dc:creator>
  <cp:lastModifiedBy>Shiying Wang</cp:lastModifiedBy>
  <cp:revision>8</cp:revision>
  <dcterms:created xsi:type="dcterms:W3CDTF">2018-12-05T11:52:54Z</dcterms:created>
  <dcterms:modified xsi:type="dcterms:W3CDTF">2018-12-05T20:19:37Z</dcterms:modified>
</cp:coreProperties>
</file>